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46"/>
  </p:notesMasterIdLst>
  <p:sldIdLst>
    <p:sldId id="256" r:id="rId2"/>
    <p:sldId id="324" r:id="rId3"/>
    <p:sldId id="258" r:id="rId4"/>
    <p:sldId id="259" r:id="rId5"/>
    <p:sldId id="305" r:id="rId6"/>
    <p:sldId id="262" r:id="rId7"/>
    <p:sldId id="325" r:id="rId8"/>
    <p:sldId id="330" r:id="rId9"/>
    <p:sldId id="264" r:id="rId10"/>
    <p:sldId id="265" r:id="rId11"/>
    <p:sldId id="266" r:id="rId12"/>
    <p:sldId id="267" r:id="rId13"/>
    <p:sldId id="309" r:id="rId14"/>
    <p:sldId id="268" r:id="rId15"/>
    <p:sldId id="310" r:id="rId16"/>
    <p:sldId id="270" r:id="rId17"/>
    <p:sldId id="308" r:id="rId18"/>
    <p:sldId id="271" r:id="rId19"/>
    <p:sldId id="272" r:id="rId20"/>
    <p:sldId id="274" r:id="rId21"/>
    <p:sldId id="320" r:id="rId22"/>
    <p:sldId id="319" r:id="rId23"/>
    <p:sldId id="328" r:id="rId24"/>
    <p:sldId id="321" r:id="rId25"/>
    <p:sldId id="322" r:id="rId26"/>
    <p:sldId id="279" r:id="rId27"/>
    <p:sldId id="280" r:id="rId28"/>
    <p:sldId id="281" r:id="rId29"/>
    <p:sldId id="282" r:id="rId30"/>
    <p:sldId id="311" r:id="rId31"/>
    <p:sldId id="289" r:id="rId32"/>
    <p:sldId id="329" r:id="rId33"/>
    <p:sldId id="326" r:id="rId34"/>
    <p:sldId id="327" r:id="rId35"/>
    <p:sldId id="292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02" r:id="rId44"/>
    <p:sldId id="303" r:id="rId45"/>
  </p:sldIdLst>
  <p:sldSz cx="9144000" cy="5143500" type="screen16x9"/>
  <p:notesSz cx="6858000" cy="9144000"/>
  <p:embeddedFontLst>
    <p:embeddedFont>
      <p:font typeface="Arvo" panose="020B0604020202020204" charset="0"/>
      <p:regular r:id="rId47"/>
      <p:bold r:id="rId48"/>
      <p:italic r:id="rId49"/>
      <p:boldItalic r:id="rId50"/>
    </p:embeddedFont>
    <p:embeddedFont>
      <p:font typeface="Barlow Condensed" panose="020B0604020202020204" charset="0"/>
      <p:regular r:id="rId51"/>
      <p:bold r:id="rId52"/>
      <p:italic r:id="rId53"/>
      <p:boldItalic r:id="rId54"/>
    </p:embeddedFont>
    <p:embeddedFont>
      <p:font typeface="Barlow Condensed Medium" panose="020B0604020202020204" charset="0"/>
      <p:regular r:id="rId55"/>
      <p:bold r:id="rId56"/>
      <p:italic r:id="rId57"/>
      <p:boldItalic r:id="rId58"/>
    </p:embeddedFont>
    <p:embeddedFont>
      <p:font typeface="Barlow Condensed SemiBold" panose="020B0604020202020204" charset="0"/>
      <p:regular r:id="rId59"/>
      <p:bold r:id="rId60"/>
      <p:italic r:id="rId61"/>
      <p:boldItalic r:id="rId62"/>
    </p:embeddedFont>
    <p:embeddedFont>
      <p:font typeface="Fira Sans Extra Condensed Medium" panose="020B0604020202020204" charset="0"/>
      <p:regular r:id="rId63"/>
      <p:bold r:id="rId64"/>
      <p:italic r:id="rId65"/>
      <p:boldItalic r:id="rId66"/>
    </p:embeddedFont>
    <p:embeddedFont>
      <p:font typeface="Pathway Gothic One" panose="020B060402020202020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5C13DF-189F-4D46-BF95-FDCE2E233147}">
  <a:tblStyle styleId="{D95C13DF-189F-4D46-BF95-FDCE2E2331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99" autoAdjust="0"/>
    <p:restoredTop sz="95238" autoAdjust="0"/>
  </p:normalViewPr>
  <p:slideViewPr>
    <p:cSldViewPr snapToGrid="0">
      <p:cViewPr varScale="1">
        <p:scale>
          <a:sx n="106" d="100"/>
          <a:sy n="106" d="100"/>
        </p:scale>
        <p:origin x="302" y="77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60dcc1911e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60dcc1911e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,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/>
              <a:t>a ra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s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0dcc1911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0dcc1911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60dcc1911e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60dcc1911e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60dcc1911e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60dcc1911e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946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0dcc1911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60dcc1911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0dcc1911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0dcc1911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93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0dcc1911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0dcc1911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0dcc1911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0dcc1911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311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0dcc1911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0dcc1911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0dcc1911e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60dcc1911e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937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0dcc1911e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60dcc1911e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60e64d3d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60e64d3d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610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60e64d3d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60e64d3d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312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60e64d3d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60e64d3d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324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60e64d3d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60e64d3d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36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60e64d3d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60e64d3d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965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60dcc1911e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60dcc1911e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60dcc1911e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60dcc1911e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60dcc1911e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60dcc1911e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60e4fcaf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60e4fcaf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60e4fcaf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60e4fcaf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60e4fcafd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60e4fcafd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60e4fcafd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60e4fcafd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947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60e4fcafd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60e4fcafd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185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60e4fcafd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60e4fcafd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306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60e4fcaf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60e4fcafd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60e4fcafd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60e4fcafd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508221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60e4fcafd5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60e4fcafd5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5037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0e4fcafd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0e4fcafd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57458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60e4fcafd5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60e4fcafd5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59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0dcc191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0dcc191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60e4fcafd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60e4fcafd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</a:rPr>
              <a:t>System test chúng e kiểm tra xem hệ thống đã hoạt động ổn hay chưa và khớp với bên requirement không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</a:rPr>
              <a:t>chưa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</a:rPr>
              <a:t>chúng e thực hiện đc 56 test case trong đó số TC pass là 56, và số TC fail là 0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7751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60e4fcafd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60e4fcafd5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018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0e4fcafd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0e4fcafd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80618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Phần thuyết trình của nhóm em đã kết thúc. Nếu các thầy không có câu hỏi gì thì chúng em xin phép đến phần Demo &amp; QA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0dcc1911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0dcc1911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51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0dcc1911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60dcc1911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0dcc1911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60dcc1911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19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0dcc1911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60dcc1911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059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0dcc1911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0dcc1911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00" name="Google Shape;100;p3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101" name="Google Shape;101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3"/>
          <p:cNvGrpSpPr/>
          <p:nvPr/>
        </p:nvGrpSpPr>
        <p:grpSpPr>
          <a:xfrm flipH="1">
            <a:off x="6278928" y="-280618"/>
            <a:ext cx="2865062" cy="3613974"/>
            <a:chOff x="-26858" y="-227337"/>
            <a:chExt cx="2186403" cy="2757917"/>
          </a:xfrm>
        </p:grpSpPr>
        <p:sp>
          <p:nvSpPr>
            <p:cNvPr id="146" name="Google Shape;146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4"/>
          <p:cNvGrpSpPr/>
          <p:nvPr/>
        </p:nvGrpSpPr>
        <p:grpSpPr>
          <a:xfrm>
            <a:off x="6396261" y="-26651"/>
            <a:ext cx="2761414" cy="1094590"/>
            <a:chOff x="5543377" y="-26648"/>
            <a:chExt cx="3613943" cy="1432521"/>
          </a:xfrm>
        </p:grpSpPr>
        <p:sp>
          <p:nvSpPr>
            <p:cNvPr id="189" name="Google Shape;189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4"/>
          <p:cNvGrpSpPr/>
          <p:nvPr/>
        </p:nvGrpSpPr>
        <p:grpSpPr>
          <a:xfrm>
            <a:off x="-413096" y="3658798"/>
            <a:ext cx="2192144" cy="1495178"/>
            <a:chOff x="-293170" y="3658798"/>
            <a:chExt cx="2192144" cy="1495178"/>
          </a:xfrm>
        </p:grpSpPr>
        <p:sp>
          <p:nvSpPr>
            <p:cNvPr id="211" name="Google Shape;211;p4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4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4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6" name="Google Shape;236;p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37" name="Google Shape;237;p4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4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9" name="Google Shape;23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5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242" name="Google Shape;242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5"/>
          <p:cNvGrpSpPr/>
          <p:nvPr/>
        </p:nvGrpSpPr>
        <p:grpSpPr>
          <a:xfrm rot="10800000" flipH="1">
            <a:off x="-418920" y="-26651"/>
            <a:ext cx="2192144" cy="1495178"/>
            <a:chOff x="-293170" y="3658798"/>
            <a:chExt cx="2192144" cy="1495178"/>
          </a:xfrm>
        </p:grpSpPr>
        <p:sp>
          <p:nvSpPr>
            <p:cNvPr id="264" name="Google Shape;264;p5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5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3" name="Google Shape;283;p5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4" name="Google Shape;284;p5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6"/>
          <p:cNvGrpSpPr/>
          <p:nvPr/>
        </p:nvGrpSpPr>
        <p:grpSpPr>
          <a:xfrm rot="10800000">
            <a:off x="11" y="4059387"/>
            <a:ext cx="2761414" cy="1094590"/>
            <a:chOff x="5543377" y="-26648"/>
            <a:chExt cx="3613943" cy="1432521"/>
          </a:xfrm>
        </p:grpSpPr>
        <p:sp>
          <p:nvSpPr>
            <p:cNvPr id="288" name="Google Shape;288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10" name="Google Shape;310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7"/>
          <p:cNvGrpSpPr/>
          <p:nvPr/>
        </p:nvGrpSpPr>
        <p:grpSpPr>
          <a:xfrm rot="10800000" flipH="1">
            <a:off x="6382576" y="4059387"/>
            <a:ext cx="2761414" cy="1094590"/>
            <a:chOff x="5543377" y="-26648"/>
            <a:chExt cx="3613943" cy="1432521"/>
          </a:xfrm>
        </p:grpSpPr>
        <p:sp>
          <p:nvSpPr>
            <p:cNvPr id="314" name="Google Shape;314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36" name="Google Shape;336;p7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00A6A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buNone/>
              <a:defRPr sz="13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Relationship Id="rId1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7"/>
          <p:cNvSpPr txBox="1">
            <a:spLocks noGrp="1"/>
          </p:cNvSpPr>
          <p:nvPr>
            <p:ph type="ctrTitle"/>
          </p:nvPr>
        </p:nvSpPr>
        <p:spPr>
          <a:xfrm>
            <a:off x="2736005" y="1632750"/>
            <a:ext cx="4419000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 dirty="0"/>
              <a:t>PET DATING</a:t>
            </a:r>
            <a:endParaRPr sz="7200" dirty="0"/>
          </a:p>
        </p:txBody>
      </p:sp>
      <p:pic>
        <p:nvPicPr>
          <p:cNvPr id="680" name="Google Shape;6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300" y="0"/>
            <a:ext cx="2818700" cy="8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7"/>
          <p:cNvSpPr txBox="1">
            <a:spLocks noGrp="1"/>
          </p:cNvSpPr>
          <p:nvPr>
            <p:ph type="subTitle" idx="4294967295"/>
          </p:nvPr>
        </p:nvSpPr>
        <p:spPr>
          <a:xfrm>
            <a:off x="1241949" y="2750098"/>
            <a:ext cx="60834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000" dirty="0"/>
              <a:t>Capstone project presentation</a:t>
            </a:r>
            <a:endParaRPr sz="3000" dirty="0"/>
          </a:p>
        </p:txBody>
      </p:sp>
      <p:sp>
        <p:nvSpPr>
          <p:cNvPr id="683" name="Google Shape;683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A745E-EBBF-446F-BDE6-BCBE67AB3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61" y="121146"/>
            <a:ext cx="6030343" cy="4705929"/>
          </a:xfrm>
          <a:prstGeom prst="rect">
            <a:avLst/>
          </a:prstGeom>
        </p:spPr>
      </p:pic>
      <p:sp>
        <p:nvSpPr>
          <p:cNvPr id="817" name="Google Shape;817;p26"/>
          <p:cNvSpPr/>
          <p:nvPr/>
        </p:nvSpPr>
        <p:spPr>
          <a:xfrm>
            <a:off x="8348550" y="0"/>
            <a:ext cx="25200" cy="867600"/>
          </a:xfrm>
          <a:prstGeom prst="rect">
            <a:avLst/>
          </a:prstGeom>
          <a:solidFill>
            <a:srgbClr val="FF7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6"/>
          <p:cNvSpPr txBox="1"/>
          <p:nvPr/>
        </p:nvSpPr>
        <p:spPr>
          <a:xfrm>
            <a:off x="253051" y="26700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Roles &amp; Responsibilities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0D33EB-6A3F-4A31-A511-D312CAEA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14" y="548640"/>
            <a:ext cx="8006771" cy="3803883"/>
          </a:xfrm>
          <a:prstGeom prst="rect">
            <a:avLst/>
          </a:prstGeom>
        </p:spPr>
      </p:pic>
      <p:sp>
        <p:nvSpPr>
          <p:cNvPr id="823" name="Google Shape;82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824" name="Google Shape;824;p27"/>
          <p:cNvSpPr txBox="1"/>
          <p:nvPr/>
        </p:nvSpPr>
        <p:spPr>
          <a:xfrm>
            <a:off x="253050" y="267000"/>
            <a:ext cx="7976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Software Process Model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825" name="Google Shape;825;p27"/>
          <p:cNvSpPr/>
          <p:nvPr/>
        </p:nvSpPr>
        <p:spPr>
          <a:xfrm>
            <a:off x="8348550" y="0"/>
            <a:ext cx="25200" cy="867600"/>
          </a:xfrm>
          <a:prstGeom prst="rect">
            <a:avLst/>
          </a:prstGeom>
          <a:solidFill>
            <a:srgbClr val="FF7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627121" y="4287083"/>
            <a:ext cx="173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Agile: Scrum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72F19-CA80-4A46-8B88-9934F6424069}"/>
              </a:ext>
            </a:extLst>
          </p:cNvPr>
          <p:cNvSpPr txBox="1"/>
          <p:nvPr/>
        </p:nvSpPr>
        <p:spPr>
          <a:xfrm>
            <a:off x="1491175" y="4746088"/>
            <a:ext cx="6998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Reference: “The Scrum Guide - The Definitive Guide to Scrum: The Rules of the Game” – Developed and sustained by Scrum creator: Ken Schwaber and Jeff Sutherland – November 2017.</a:t>
            </a:r>
          </a:p>
          <a:p>
            <a:endParaRPr lang="en-US" sz="1000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8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Sprint</a:t>
            </a:r>
            <a:endParaRPr dirty="0"/>
          </a:p>
        </p:txBody>
      </p:sp>
      <p:cxnSp>
        <p:nvCxnSpPr>
          <p:cNvPr id="832" name="Google Shape;832;p28"/>
          <p:cNvCxnSpPr/>
          <p:nvPr/>
        </p:nvCxnSpPr>
        <p:spPr>
          <a:xfrm>
            <a:off x="2158525" y="1643850"/>
            <a:ext cx="43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28"/>
          <p:cNvSpPr txBox="1">
            <a:spLocks noGrp="1"/>
          </p:cNvSpPr>
          <p:nvPr>
            <p:ph type="ctrTitle"/>
          </p:nvPr>
        </p:nvSpPr>
        <p:spPr>
          <a:xfrm>
            <a:off x="2158525" y="1046250"/>
            <a:ext cx="243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Sprint 1</a:t>
            </a:r>
            <a:endParaRPr sz="1800" dirty="0"/>
          </a:p>
        </p:txBody>
      </p:sp>
      <p:sp>
        <p:nvSpPr>
          <p:cNvPr id="834" name="Google Shape;834;p28"/>
          <p:cNvSpPr txBox="1">
            <a:spLocks noGrp="1"/>
          </p:cNvSpPr>
          <p:nvPr>
            <p:ph type="ctrTitle"/>
          </p:nvPr>
        </p:nvSpPr>
        <p:spPr>
          <a:xfrm>
            <a:off x="2158525" y="1713050"/>
            <a:ext cx="43392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Build main application function</a:t>
            </a:r>
            <a:endParaRPr sz="1400" dirty="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835" name="Google Shape;835;p28"/>
          <p:cNvSpPr txBox="1">
            <a:spLocks noGrp="1"/>
          </p:cNvSpPr>
          <p:nvPr>
            <p:ph type="ctrTitle"/>
          </p:nvPr>
        </p:nvSpPr>
        <p:spPr>
          <a:xfrm>
            <a:off x="2158525" y="2082950"/>
            <a:ext cx="23763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</a:pPr>
            <a:r>
              <a:rPr lang="en-US" sz="1100" dirty="0">
                <a:latin typeface="Arvo"/>
                <a:ea typeface="Arvo"/>
                <a:cs typeface="Arvo"/>
                <a:sym typeface="Arvo"/>
              </a:rPr>
              <a:t>Dating</a:t>
            </a:r>
            <a:endParaRPr sz="1100" dirty="0">
              <a:latin typeface="Arvo"/>
              <a:ea typeface="Arvo"/>
              <a:cs typeface="Arvo"/>
              <a:sym typeface="Arvo"/>
            </a:endParaRPr>
          </a:p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</a:pPr>
            <a:r>
              <a:rPr lang="en-US" sz="1100" dirty="0">
                <a:latin typeface="Arvo"/>
                <a:ea typeface="Arvo"/>
                <a:cs typeface="Arvo"/>
                <a:sym typeface="Arvo"/>
              </a:rPr>
              <a:t>Chatting</a:t>
            </a:r>
            <a:endParaRPr sz="1100" dirty="0">
              <a:latin typeface="Arvo"/>
              <a:ea typeface="Arvo"/>
              <a:cs typeface="Arvo"/>
              <a:sym typeface="Arv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  <a:buFont typeface="Arvo"/>
              <a:buChar char="●"/>
            </a:pPr>
            <a:endParaRPr sz="1100"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36" name="Google Shape;836;p28"/>
          <p:cNvSpPr txBox="1">
            <a:spLocks noGrp="1"/>
          </p:cNvSpPr>
          <p:nvPr>
            <p:ph type="ctrTitle"/>
          </p:nvPr>
        </p:nvSpPr>
        <p:spPr>
          <a:xfrm>
            <a:off x="4313025" y="1046250"/>
            <a:ext cx="28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23-09-2019   to   24-10-2019</a:t>
            </a:r>
            <a:endParaRPr sz="1800" dirty="0"/>
          </a:p>
        </p:txBody>
      </p:sp>
      <p:sp>
        <p:nvSpPr>
          <p:cNvPr id="837" name="Google Shape;83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cxnSp>
        <p:nvCxnSpPr>
          <p:cNvPr id="838" name="Google Shape;838;p28"/>
          <p:cNvCxnSpPr/>
          <p:nvPr/>
        </p:nvCxnSpPr>
        <p:spPr>
          <a:xfrm>
            <a:off x="2158525" y="3287762"/>
            <a:ext cx="43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28"/>
          <p:cNvSpPr txBox="1">
            <a:spLocks noGrp="1"/>
          </p:cNvSpPr>
          <p:nvPr>
            <p:ph type="ctrTitle"/>
          </p:nvPr>
        </p:nvSpPr>
        <p:spPr>
          <a:xfrm>
            <a:off x="2158525" y="3329187"/>
            <a:ext cx="43392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Build other application function</a:t>
            </a:r>
            <a:endParaRPr sz="1400" dirty="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840" name="Google Shape;840;p28"/>
          <p:cNvSpPr txBox="1">
            <a:spLocks noGrp="1"/>
          </p:cNvSpPr>
          <p:nvPr>
            <p:ph type="ctrTitle"/>
          </p:nvPr>
        </p:nvSpPr>
        <p:spPr>
          <a:xfrm>
            <a:off x="2158525" y="3699087"/>
            <a:ext cx="3453900" cy="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</a:pPr>
            <a:r>
              <a:rPr lang="en-US" sz="1100" dirty="0">
                <a:latin typeface="Arvo"/>
                <a:ea typeface="Arvo"/>
                <a:cs typeface="Arvo"/>
                <a:sym typeface="Arvo"/>
              </a:rPr>
              <a:t>Management User</a:t>
            </a:r>
            <a:endParaRPr sz="1100" dirty="0">
              <a:latin typeface="Arvo"/>
              <a:ea typeface="Arvo"/>
              <a:cs typeface="Arvo"/>
              <a:sym typeface="Arvo"/>
            </a:endParaRPr>
          </a:p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</a:pPr>
            <a:r>
              <a:rPr lang="en-US" sz="1100" dirty="0">
                <a:latin typeface="Arvo"/>
                <a:ea typeface="Arvo"/>
                <a:cs typeface="Arvo"/>
                <a:sym typeface="Arvo"/>
              </a:rPr>
              <a:t>Management Pet</a:t>
            </a:r>
            <a:endParaRPr sz="1100" dirty="0">
              <a:latin typeface="Arvo"/>
              <a:ea typeface="Arvo"/>
              <a:cs typeface="Arvo"/>
              <a:sym typeface="Arvo"/>
            </a:endParaRPr>
          </a:p>
          <a:p>
            <a:pPr marL="158750" lvl="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</a:pPr>
            <a:r>
              <a:rPr lang="es" sz="1100" dirty="0">
                <a:latin typeface="Arvo"/>
                <a:ea typeface="Arvo"/>
                <a:cs typeface="Arvo"/>
                <a:sym typeface="Arvo"/>
              </a:rPr>
              <a:t>Newsfeed</a:t>
            </a:r>
            <a:br>
              <a:rPr lang="es" sz="1100" dirty="0">
                <a:latin typeface="Arvo"/>
                <a:ea typeface="Arvo"/>
                <a:cs typeface="Arvo"/>
                <a:sym typeface="Arvo"/>
              </a:rPr>
            </a:br>
            <a:r>
              <a:rPr lang="es" sz="1100" dirty="0">
                <a:latin typeface="Arvo"/>
                <a:ea typeface="Arvo"/>
                <a:cs typeface="Arvo"/>
                <a:sym typeface="Arvo"/>
              </a:rPr>
              <a:t>Search</a:t>
            </a:r>
            <a:br>
              <a:rPr lang="es" sz="1100" dirty="0">
                <a:latin typeface="Arvo"/>
                <a:ea typeface="Arvo"/>
                <a:cs typeface="Arvo"/>
                <a:sym typeface="Arvo"/>
              </a:rPr>
            </a:br>
            <a:br>
              <a:rPr lang="es" sz="1100" dirty="0">
                <a:latin typeface="Arvo"/>
                <a:ea typeface="Arvo"/>
                <a:cs typeface="Arvo"/>
                <a:sym typeface="Arvo"/>
              </a:rPr>
            </a:br>
            <a:br>
              <a:rPr lang="es" sz="1100" dirty="0">
                <a:latin typeface="Arvo"/>
                <a:ea typeface="Arvo"/>
                <a:cs typeface="Arvo"/>
                <a:sym typeface="Arvo"/>
              </a:rPr>
            </a:br>
            <a:br>
              <a:rPr lang="es" sz="1100" dirty="0">
                <a:latin typeface="Arvo"/>
                <a:ea typeface="Arvo"/>
                <a:cs typeface="Arvo"/>
                <a:sym typeface="Arvo"/>
              </a:rPr>
            </a:br>
            <a:endParaRPr sz="1100"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41" name="Google Shape;841;p28"/>
          <p:cNvSpPr txBox="1">
            <a:spLocks noGrp="1"/>
          </p:cNvSpPr>
          <p:nvPr>
            <p:ph type="ctrTitle"/>
          </p:nvPr>
        </p:nvSpPr>
        <p:spPr>
          <a:xfrm>
            <a:off x="4313025" y="2662550"/>
            <a:ext cx="28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28-10-2019   to   30-11-2019</a:t>
            </a:r>
            <a:endParaRPr sz="1800" dirty="0"/>
          </a:p>
        </p:txBody>
      </p:sp>
      <p:sp>
        <p:nvSpPr>
          <p:cNvPr id="842" name="Google Shape;842;p28"/>
          <p:cNvSpPr txBox="1">
            <a:spLocks noGrp="1"/>
          </p:cNvSpPr>
          <p:nvPr>
            <p:ph type="ctrTitle"/>
          </p:nvPr>
        </p:nvSpPr>
        <p:spPr>
          <a:xfrm>
            <a:off x="2158525" y="2668538"/>
            <a:ext cx="185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Srpint 2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" grpId="0"/>
      <p:bldP spid="834" grpId="0"/>
      <p:bldP spid="835" grpId="0"/>
      <p:bldP spid="836" grpId="0"/>
      <p:bldP spid="839" grpId="0"/>
      <p:bldP spid="840" grpId="0"/>
      <p:bldP spid="841" grpId="0"/>
      <p:bldP spid="8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8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Sprint</a:t>
            </a:r>
            <a:endParaRPr dirty="0"/>
          </a:p>
        </p:txBody>
      </p:sp>
      <p:cxnSp>
        <p:nvCxnSpPr>
          <p:cNvPr id="832" name="Google Shape;832;p28"/>
          <p:cNvCxnSpPr/>
          <p:nvPr/>
        </p:nvCxnSpPr>
        <p:spPr>
          <a:xfrm>
            <a:off x="2158525" y="1643850"/>
            <a:ext cx="433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28"/>
          <p:cNvSpPr txBox="1">
            <a:spLocks noGrp="1"/>
          </p:cNvSpPr>
          <p:nvPr>
            <p:ph type="ctrTitle"/>
          </p:nvPr>
        </p:nvSpPr>
        <p:spPr>
          <a:xfrm>
            <a:off x="2158525" y="1046250"/>
            <a:ext cx="243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Sprint 3</a:t>
            </a:r>
            <a:endParaRPr sz="1800" dirty="0"/>
          </a:p>
        </p:txBody>
      </p:sp>
      <p:sp>
        <p:nvSpPr>
          <p:cNvPr id="834" name="Google Shape;834;p28"/>
          <p:cNvSpPr txBox="1">
            <a:spLocks noGrp="1"/>
          </p:cNvSpPr>
          <p:nvPr>
            <p:ph type="ctrTitle"/>
          </p:nvPr>
        </p:nvSpPr>
        <p:spPr>
          <a:xfrm>
            <a:off x="2158525" y="1713050"/>
            <a:ext cx="43392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Build web management</a:t>
            </a:r>
            <a:endParaRPr sz="1400" dirty="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835" name="Google Shape;835;p28"/>
          <p:cNvSpPr txBox="1">
            <a:spLocks noGrp="1"/>
          </p:cNvSpPr>
          <p:nvPr>
            <p:ph type="ctrTitle"/>
          </p:nvPr>
        </p:nvSpPr>
        <p:spPr>
          <a:xfrm>
            <a:off x="2158524" y="2082950"/>
            <a:ext cx="5086337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>
              <a:buClr>
                <a:srgbClr val="1DCDC3"/>
              </a:buClr>
              <a:buSzPts val="1100"/>
            </a:pPr>
            <a:r>
              <a:rPr lang="en-US" sz="1100" dirty="0">
                <a:latin typeface="Arvo"/>
                <a:ea typeface="Arvo"/>
                <a:cs typeface="Arvo"/>
                <a:sym typeface="Arvo"/>
              </a:rPr>
              <a:t>Management account</a:t>
            </a:r>
            <a:br>
              <a:rPr lang="en-US" sz="1100" dirty="0">
                <a:latin typeface="Arvo"/>
                <a:ea typeface="Arvo"/>
                <a:cs typeface="Arvo"/>
                <a:sym typeface="Arvo"/>
              </a:rPr>
            </a:br>
            <a:r>
              <a:rPr lang="en-US" sz="1100" dirty="0">
                <a:latin typeface="Arvo"/>
                <a:ea typeface="Arvo"/>
                <a:cs typeface="Arvo"/>
                <a:sym typeface="Arvo"/>
              </a:rPr>
              <a:t>Management location, species, breeds, </a:t>
            </a:r>
            <a:r>
              <a:rPr lang="en-US" sz="1100" dirty="0" err="1">
                <a:latin typeface="Arvo"/>
                <a:ea typeface="Arvo"/>
                <a:cs typeface="Arvo"/>
                <a:sym typeface="Arvo"/>
              </a:rPr>
              <a:t>report_reason</a:t>
            </a:r>
            <a:endParaRPr sz="1100"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36" name="Google Shape;836;p28"/>
          <p:cNvSpPr txBox="1">
            <a:spLocks noGrp="1"/>
          </p:cNvSpPr>
          <p:nvPr>
            <p:ph type="ctrTitle"/>
          </p:nvPr>
        </p:nvSpPr>
        <p:spPr>
          <a:xfrm>
            <a:off x="4313025" y="1046250"/>
            <a:ext cx="28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01-12-2019   to   11-12-2019</a:t>
            </a:r>
            <a:endParaRPr sz="1800" dirty="0"/>
          </a:p>
        </p:txBody>
      </p:sp>
      <p:sp>
        <p:nvSpPr>
          <p:cNvPr id="837" name="Google Shape;83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73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" grpId="0"/>
      <p:bldP spid="834" grpId="0"/>
      <p:bldP spid="835" grpId="0"/>
      <p:bldP spid="8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848" name="Google Shape;848;p29"/>
          <p:cNvSpPr txBox="1"/>
          <p:nvPr/>
        </p:nvSpPr>
        <p:spPr>
          <a:xfrm>
            <a:off x="253050" y="267000"/>
            <a:ext cx="7976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Techniques</a:t>
            </a:r>
            <a:endParaRPr sz="300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849" name="Google Shape;849;p29"/>
          <p:cNvSpPr/>
          <p:nvPr/>
        </p:nvSpPr>
        <p:spPr>
          <a:xfrm>
            <a:off x="8348550" y="0"/>
            <a:ext cx="25200" cy="867600"/>
          </a:xfrm>
          <a:prstGeom prst="rect">
            <a:avLst/>
          </a:prstGeom>
          <a:solidFill>
            <a:srgbClr val="FF7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0" name="Google Shape;8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38" y="859988"/>
            <a:ext cx="18192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619" y="974337"/>
            <a:ext cx="1590600" cy="15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94" y="1164789"/>
            <a:ext cx="2163152" cy="1081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21" y="3259472"/>
            <a:ext cx="1306173" cy="13061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54" y="3521841"/>
            <a:ext cx="1388292" cy="781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90" y="3628153"/>
            <a:ext cx="1325944" cy="81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43" y="1463089"/>
            <a:ext cx="2097039" cy="869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0" y="3259472"/>
            <a:ext cx="3172268" cy="14384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1"/>
          <p:cNvSpPr txBox="1">
            <a:spLocks noGrp="1"/>
          </p:cNvSpPr>
          <p:nvPr>
            <p:ph type="ctrTitle" idx="4294967295"/>
          </p:nvPr>
        </p:nvSpPr>
        <p:spPr>
          <a:xfrm flipH="1">
            <a:off x="676575" y="401300"/>
            <a:ext cx="267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</a:t>
            </a:r>
            <a:endParaRPr dirty="0"/>
          </a:p>
        </p:txBody>
      </p:sp>
      <p:sp>
        <p:nvSpPr>
          <p:cNvPr id="744" name="Google Shape;744;p21"/>
          <p:cNvSpPr/>
          <p:nvPr/>
        </p:nvSpPr>
        <p:spPr>
          <a:xfrm>
            <a:off x="470025" y="-336950"/>
            <a:ext cx="26700" cy="13161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6" name="Google Shape;11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406" y="1512261"/>
            <a:ext cx="607791" cy="65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5CE8B-3579-4E6F-A95E-8C2465D78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67" y="1428140"/>
            <a:ext cx="741013" cy="741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5D876-5083-440A-A6F1-7A38A83AD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457" y="2390399"/>
            <a:ext cx="717740" cy="71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115B3-260C-4280-AAD6-3400B8D17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090" y="2377318"/>
            <a:ext cx="680990" cy="680990"/>
          </a:xfrm>
          <a:prstGeom prst="rect">
            <a:avLst/>
          </a:prstGeom>
        </p:spPr>
      </p:pic>
      <p:pic>
        <p:nvPicPr>
          <p:cNvPr id="10" name="Google Shape;111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6154" y="1497159"/>
            <a:ext cx="623943" cy="59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1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6973" y="2400189"/>
            <a:ext cx="615622" cy="611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95CE8B-3579-4E6F-A95E-8C2465D78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77" y="1476575"/>
            <a:ext cx="741013" cy="7410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0115B3-260C-4280-AAD6-3400B8D17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9629" y="1506587"/>
            <a:ext cx="680990" cy="680990"/>
          </a:xfrm>
          <a:prstGeom prst="rect">
            <a:avLst/>
          </a:prstGeom>
        </p:spPr>
      </p:pic>
      <p:pic>
        <p:nvPicPr>
          <p:cNvPr id="14" name="Google Shape;111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8658" y="1509984"/>
            <a:ext cx="615622" cy="61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611590" y="1094406"/>
            <a:ext cx="150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20067" y="1120363"/>
            <a:ext cx="150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87" y="2920294"/>
            <a:ext cx="833532" cy="6256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7087" y="2595412"/>
            <a:ext cx="150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54907" y="3545993"/>
            <a:ext cx="150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557" y="3995735"/>
            <a:ext cx="632535" cy="597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94" y="3988004"/>
            <a:ext cx="568991" cy="6056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10" y="3995735"/>
            <a:ext cx="631232" cy="6283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125" y="3991539"/>
            <a:ext cx="642900" cy="6301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11590" y="3834115"/>
            <a:ext cx="150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6" y="4162720"/>
            <a:ext cx="652113" cy="5525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37" y="4165004"/>
            <a:ext cx="581406" cy="5814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61" y="4141892"/>
            <a:ext cx="657249" cy="6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7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469B2-5EA0-465B-BDA7-0B252B7A0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8205"/>
            <a:ext cx="9144000" cy="4600601"/>
          </a:xfrm>
          <a:prstGeom prst="rect">
            <a:avLst/>
          </a:prstGeom>
        </p:spPr>
      </p:pic>
      <p:sp>
        <p:nvSpPr>
          <p:cNvPr id="894" name="Google Shape;894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895" name="Google Shape;895;p31"/>
          <p:cNvSpPr txBox="1"/>
          <p:nvPr/>
        </p:nvSpPr>
        <p:spPr>
          <a:xfrm>
            <a:off x="339963" y="24693"/>
            <a:ext cx="7976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Project Management Plan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896" name="Google Shape;896;p31"/>
          <p:cNvSpPr/>
          <p:nvPr/>
        </p:nvSpPr>
        <p:spPr>
          <a:xfrm>
            <a:off x="8348550" y="0"/>
            <a:ext cx="25200" cy="867600"/>
          </a:xfrm>
          <a:prstGeom prst="rect">
            <a:avLst/>
          </a:prstGeom>
          <a:solidFill>
            <a:srgbClr val="FF7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895" name="Google Shape;895;p31"/>
          <p:cNvSpPr txBox="1"/>
          <p:nvPr/>
        </p:nvSpPr>
        <p:spPr>
          <a:xfrm>
            <a:off x="384450" y="0"/>
            <a:ext cx="7976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Project Management Plan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896" name="Google Shape;896;p31"/>
          <p:cNvSpPr/>
          <p:nvPr/>
        </p:nvSpPr>
        <p:spPr>
          <a:xfrm>
            <a:off x="8348550" y="0"/>
            <a:ext cx="25200" cy="867600"/>
          </a:xfrm>
          <a:prstGeom prst="rect">
            <a:avLst/>
          </a:prstGeom>
          <a:solidFill>
            <a:srgbClr val="FF7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D2CBF-260D-4198-BFDC-DE767703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800"/>
            <a:ext cx="9144000" cy="447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87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903" name="Google Shape;903;p32"/>
          <p:cNvSpPr txBox="1"/>
          <p:nvPr/>
        </p:nvSpPr>
        <p:spPr>
          <a:xfrm>
            <a:off x="253050" y="267000"/>
            <a:ext cx="7976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Communication Management</a:t>
            </a:r>
            <a:endParaRPr sz="300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04" name="Google Shape;904;p32"/>
          <p:cNvSpPr/>
          <p:nvPr/>
        </p:nvSpPr>
        <p:spPr>
          <a:xfrm>
            <a:off x="8348550" y="0"/>
            <a:ext cx="25200" cy="867600"/>
          </a:xfrm>
          <a:prstGeom prst="rect">
            <a:avLst/>
          </a:prstGeom>
          <a:solidFill>
            <a:srgbClr val="FF7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2"/>
          <p:cNvSpPr/>
          <p:nvPr/>
        </p:nvSpPr>
        <p:spPr>
          <a:xfrm>
            <a:off x="747475" y="2045663"/>
            <a:ext cx="1968600" cy="322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906" name="Google Shape;906;p32"/>
          <p:cNvSpPr/>
          <p:nvPr/>
        </p:nvSpPr>
        <p:spPr>
          <a:xfrm>
            <a:off x="747475" y="1080500"/>
            <a:ext cx="1968600" cy="322200"/>
          </a:xfrm>
          <a:prstGeom prst="rect">
            <a:avLst/>
          </a:prstGeom>
          <a:solidFill>
            <a:srgbClr val="8687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2"/>
          <p:cNvSpPr txBox="1"/>
          <p:nvPr/>
        </p:nvSpPr>
        <p:spPr>
          <a:xfrm>
            <a:off x="990475" y="962700"/>
            <a:ext cx="15402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Working time</a:t>
            </a:r>
            <a:endParaRPr sz="2400">
              <a:solidFill>
                <a:srgbClr val="F3F3F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08" name="Google Shape;908;p32"/>
          <p:cNvSpPr txBox="1"/>
          <p:nvPr/>
        </p:nvSpPr>
        <p:spPr>
          <a:xfrm>
            <a:off x="952978" y="1913338"/>
            <a:ext cx="1868571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Weekly Meeting</a:t>
            </a:r>
            <a:endParaRPr sz="2400" dirty="0">
              <a:solidFill>
                <a:srgbClr val="F3F3F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909" name="Google Shape;9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550" y="3285388"/>
            <a:ext cx="917350" cy="9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775" y="3217075"/>
            <a:ext cx="1053975" cy="1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32"/>
          <p:cNvSpPr txBox="1"/>
          <p:nvPr/>
        </p:nvSpPr>
        <p:spPr>
          <a:xfrm>
            <a:off x="3251575" y="1402700"/>
            <a:ext cx="16152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43434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4-5h/day</a:t>
            </a:r>
            <a:endParaRPr sz="2400" dirty="0">
              <a:solidFill>
                <a:srgbClr val="43434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12" name="Google Shape;912;p32"/>
          <p:cNvSpPr txBox="1"/>
          <p:nvPr/>
        </p:nvSpPr>
        <p:spPr>
          <a:xfrm>
            <a:off x="3327324" y="2373438"/>
            <a:ext cx="21282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43434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Friday </a:t>
            </a:r>
            <a:r>
              <a:rPr lang="en-US" sz="2400" dirty="0">
                <a:solidFill>
                  <a:srgbClr val="43434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evening</a:t>
            </a:r>
            <a:endParaRPr sz="2400" dirty="0">
              <a:solidFill>
                <a:srgbClr val="43434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913" name="Google Shape;9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1725" y="3295850"/>
            <a:ext cx="850960" cy="9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075" y="1478551"/>
            <a:ext cx="387599" cy="3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2825" y="2415085"/>
            <a:ext cx="548701" cy="4389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32"/>
          <p:cNvGrpSpPr/>
          <p:nvPr/>
        </p:nvGrpSpPr>
        <p:grpSpPr>
          <a:xfrm>
            <a:off x="6283751" y="3217076"/>
            <a:ext cx="924246" cy="919464"/>
            <a:chOff x="685475" y="2318350"/>
            <a:chExt cx="297750" cy="296200"/>
          </a:xfrm>
        </p:grpSpPr>
        <p:sp>
          <p:nvSpPr>
            <p:cNvPr id="917" name="Google Shape;917;p32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5;p32"/>
          <p:cNvSpPr/>
          <p:nvPr/>
        </p:nvSpPr>
        <p:spPr>
          <a:xfrm>
            <a:off x="4866775" y="2041858"/>
            <a:ext cx="1968600" cy="322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22" name="Google Shape;908;p32"/>
          <p:cNvSpPr txBox="1"/>
          <p:nvPr/>
        </p:nvSpPr>
        <p:spPr>
          <a:xfrm>
            <a:off x="5072279" y="1909533"/>
            <a:ext cx="1861936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Weekly </a:t>
            </a:r>
            <a:r>
              <a:rPr lang="en-U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working</a:t>
            </a:r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 </a:t>
            </a:r>
            <a:endParaRPr sz="2400" dirty="0">
              <a:solidFill>
                <a:srgbClr val="F3F3F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3" name="Google Shape;912;p32"/>
          <p:cNvSpPr txBox="1"/>
          <p:nvPr/>
        </p:nvSpPr>
        <p:spPr>
          <a:xfrm>
            <a:off x="6857875" y="2302583"/>
            <a:ext cx="21282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43434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Weekend</a:t>
            </a:r>
            <a:endParaRPr sz="2400" dirty="0">
              <a:solidFill>
                <a:srgbClr val="43434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6" name="Google Shape;906;p32">
            <a:extLst>
              <a:ext uri="{FF2B5EF4-FFF2-40B4-BE49-F238E27FC236}">
                <a16:creationId xmlns:a16="http://schemas.microsoft.com/office/drawing/2014/main" id="{6A3FEEF9-060E-457C-86A1-8F733B12EA3E}"/>
              </a:ext>
            </a:extLst>
          </p:cNvPr>
          <p:cNvSpPr/>
          <p:nvPr/>
        </p:nvSpPr>
        <p:spPr>
          <a:xfrm>
            <a:off x="4829279" y="1087335"/>
            <a:ext cx="1968600" cy="322200"/>
          </a:xfrm>
          <a:prstGeom prst="rect">
            <a:avLst/>
          </a:prstGeom>
          <a:solidFill>
            <a:srgbClr val="8687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07;p32">
            <a:extLst>
              <a:ext uri="{FF2B5EF4-FFF2-40B4-BE49-F238E27FC236}">
                <a16:creationId xmlns:a16="http://schemas.microsoft.com/office/drawing/2014/main" id="{5070AB8E-FD79-4F8E-A988-915D174B900E}"/>
              </a:ext>
            </a:extLst>
          </p:cNvPr>
          <p:cNvSpPr txBox="1"/>
          <p:nvPr/>
        </p:nvSpPr>
        <p:spPr>
          <a:xfrm>
            <a:off x="5072279" y="969535"/>
            <a:ext cx="1725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2</a:t>
            </a:r>
            <a:r>
              <a:rPr lang="en-U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-day meeting</a:t>
            </a:r>
            <a:endParaRPr sz="2400" dirty="0">
              <a:solidFill>
                <a:srgbClr val="F3F3F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8" name="Google Shape;911;p32">
            <a:extLst>
              <a:ext uri="{FF2B5EF4-FFF2-40B4-BE49-F238E27FC236}">
                <a16:creationId xmlns:a16="http://schemas.microsoft.com/office/drawing/2014/main" id="{D874962B-0670-4406-A2A2-4AFF51EE48E5}"/>
              </a:ext>
            </a:extLst>
          </p:cNvPr>
          <p:cNvSpPr txBox="1"/>
          <p:nvPr/>
        </p:nvSpPr>
        <p:spPr>
          <a:xfrm>
            <a:off x="6857875" y="1393553"/>
            <a:ext cx="16152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43434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Mo,We,Fr</a:t>
            </a:r>
            <a:endParaRPr sz="2400" dirty="0">
              <a:solidFill>
                <a:srgbClr val="43434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3"/>
          <p:cNvSpPr txBox="1">
            <a:spLocks noGrp="1"/>
          </p:cNvSpPr>
          <p:nvPr>
            <p:ph type="ctrTitle"/>
          </p:nvPr>
        </p:nvSpPr>
        <p:spPr>
          <a:xfrm flipH="1">
            <a:off x="461284" y="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Risk Management</a:t>
            </a:r>
            <a:endParaRPr dirty="0"/>
          </a:p>
        </p:txBody>
      </p:sp>
      <p:sp>
        <p:nvSpPr>
          <p:cNvPr id="925" name="Google Shape;92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D4F77-26CF-4383-B5EA-3C8940C8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16" y="471268"/>
            <a:ext cx="4739560" cy="467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A3C48-8A1D-4DBD-8B93-78B8758F5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708" y="1315328"/>
            <a:ext cx="3691292" cy="23282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7"/>
          <p:cNvSpPr txBox="1">
            <a:spLocks noGrp="1"/>
          </p:cNvSpPr>
          <p:nvPr>
            <p:ph type="ctrTitle"/>
          </p:nvPr>
        </p:nvSpPr>
        <p:spPr>
          <a:xfrm>
            <a:off x="3764510" y="1046481"/>
            <a:ext cx="4419000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 dirty="0"/>
              <a:t>PET DATING</a:t>
            </a:r>
            <a:endParaRPr sz="7200" dirty="0"/>
          </a:p>
        </p:txBody>
      </p:sp>
      <p:pic>
        <p:nvPicPr>
          <p:cNvPr id="680" name="Google Shape;6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300" y="0"/>
            <a:ext cx="2818700" cy="8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318492" y="2714446"/>
            <a:ext cx="383731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Supervisor: Mr. Phan Duy Hùng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A8519-57F1-4C12-9E51-8D14671D19DB}"/>
              </a:ext>
            </a:extLst>
          </p:cNvPr>
          <p:cNvSpPr txBox="1"/>
          <p:nvPr/>
        </p:nvSpPr>
        <p:spPr>
          <a:xfrm>
            <a:off x="1318492" y="3298874"/>
            <a:ext cx="3889717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Team member: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	Lê Đức Chính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	Lê Văn Sơn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	Trịnh Bá Tân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	Dương Ngọc Duy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2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5"/>
          <p:cNvSpPr txBox="1">
            <a:spLocks noGrp="1"/>
          </p:cNvSpPr>
          <p:nvPr>
            <p:ph type="ctrTitle"/>
          </p:nvPr>
        </p:nvSpPr>
        <p:spPr>
          <a:xfrm>
            <a:off x="1799550" y="1310675"/>
            <a:ext cx="7148100" cy="12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SOFTWARE REQUIREMENT</a:t>
            </a:r>
            <a:endParaRPr/>
          </a:p>
        </p:txBody>
      </p:sp>
      <p:sp>
        <p:nvSpPr>
          <p:cNvPr id="939" name="Google Shape;939;p35"/>
          <p:cNvSpPr/>
          <p:nvPr/>
        </p:nvSpPr>
        <p:spPr>
          <a:xfrm>
            <a:off x="2829600" y="2578475"/>
            <a:ext cx="6314400" cy="40200"/>
          </a:xfrm>
          <a:prstGeom prst="rect">
            <a:avLst/>
          </a:pr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422322-B7F7-48B4-A6E3-9F702CD9E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662" y="-49"/>
            <a:ext cx="7321822" cy="5143500"/>
          </a:xfrm>
          <a:prstGeom prst="rect">
            <a:avLst/>
          </a:prstGeom>
        </p:spPr>
      </p:pic>
      <p:sp>
        <p:nvSpPr>
          <p:cNvPr id="953" name="Google Shape;95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954" name="Google Shape;954;p37"/>
          <p:cNvSpPr txBox="1"/>
          <p:nvPr/>
        </p:nvSpPr>
        <p:spPr>
          <a:xfrm>
            <a:off x="517500" y="0"/>
            <a:ext cx="76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Use Case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55" name="Google Shape;955;p37"/>
          <p:cNvSpPr/>
          <p:nvPr/>
        </p:nvSpPr>
        <p:spPr>
          <a:xfrm>
            <a:off x="492300" y="0"/>
            <a:ext cx="25200" cy="8676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973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008B8-378B-4D38-8D6B-FB11C45D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60" y="422031"/>
            <a:ext cx="5793483" cy="4721420"/>
          </a:xfrm>
          <a:prstGeom prst="rect">
            <a:avLst/>
          </a:prstGeom>
        </p:spPr>
      </p:pic>
      <p:sp>
        <p:nvSpPr>
          <p:cNvPr id="953" name="Google Shape;95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954" name="Google Shape;954;p37"/>
          <p:cNvSpPr txBox="1"/>
          <p:nvPr/>
        </p:nvSpPr>
        <p:spPr>
          <a:xfrm>
            <a:off x="517500" y="0"/>
            <a:ext cx="76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Use Case Diagram - User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55" name="Google Shape;955;p37"/>
          <p:cNvSpPr/>
          <p:nvPr/>
        </p:nvSpPr>
        <p:spPr>
          <a:xfrm>
            <a:off x="492300" y="0"/>
            <a:ext cx="25200" cy="8676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30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954" name="Google Shape;954;p37"/>
          <p:cNvSpPr txBox="1"/>
          <p:nvPr/>
        </p:nvSpPr>
        <p:spPr>
          <a:xfrm>
            <a:off x="492300" y="0"/>
            <a:ext cx="76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Use Case Diagram - User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55" name="Google Shape;955;p37"/>
          <p:cNvSpPr/>
          <p:nvPr/>
        </p:nvSpPr>
        <p:spPr>
          <a:xfrm>
            <a:off x="492300" y="0"/>
            <a:ext cx="25200" cy="8676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94E89-C611-4D8B-BA99-943CA60D4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0" y="499461"/>
            <a:ext cx="7189470" cy="43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5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0D3AC-37AE-4068-859A-59589A60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02" y="478302"/>
            <a:ext cx="6491796" cy="4665198"/>
          </a:xfrm>
          <a:prstGeom prst="rect">
            <a:avLst/>
          </a:prstGeom>
        </p:spPr>
      </p:pic>
      <p:sp>
        <p:nvSpPr>
          <p:cNvPr id="953" name="Google Shape;95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954" name="Google Shape;954;p37"/>
          <p:cNvSpPr txBox="1"/>
          <p:nvPr/>
        </p:nvSpPr>
        <p:spPr>
          <a:xfrm>
            <a:off x="492300" y="0"/>
            <a:ext cx="76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Use Case Diagram - Admin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55" name="Google Shape;955;p37"/>
          <p:cNvSpPr/>
          <p:nvPr/>
        </p:nvSpPr>
        <p:spPr>
          <a:xfrm>
            <a:off x="492300" y="0"/>
            <a:ext cx="25200" cy="8676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397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C6338B-D34C-4D29-AC08-5B82B83B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14" y="520504"/>
            <a:ext cx="8010388" cy="4622995"/>
          </a:xfrm>
          <a:prstGeom prst="rect">
            <a:avLst/>
          </a:prstGeom>
        </p:spPr>
      </p:pic>
      <p:sp>
        <p:nvSpPr>
          <p:cNvPr id="953" name="Google Shape;95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sp>
        <p:nvSpPr>
          <p:cNvPr id="954" name="Google Shape;954;p37"/>
          <p:cNvSpPr txBox="1"/>
          <p:nvPr/>
        </p:nvSpPr>
        <p:spPr>
          <a:xfrm>
            <a:off x="492300" y="0"/>
            <a:ext cx="76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Use Case Diagram - Mod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955" name="Google Shape;955;p37"/>
          <p:cNvSpPr/>
          <p:nvPr/>
        </p:nvSpPr>
        <p:spPr>
          <a:xfrm>
            <a:off x="492300" y="0"/>
            <a:ext cx="25200" cy="8676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063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0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Non-functional Requirements</a:t>
            </a:r>
            <a:endParaRPr/>
          </a:p>
        </p:txBody>
      </p:sp>
      <p:sp>
        <p:nvSpPr>
          <p:cNvPr id="978" name="Google Shape;978;p40"/>
          <p:cNvSpPr/>
          <p:nvPr/>
        </p:nvSpPr>
        <p:spPr>
          <a:xfrm>
            <a:off x="1699694" y="1968774"/>
            <a:ext cx="1180302" cy="1179155"/>
          </a:xfrm>
          <a:custGeom>
            <a:avLst/>
            <a:gdLst/>
            <a:ahLst/>
            <a:cxnLst/>
            <a:rect l="l" t="t" r="r" b="b"/>
            <a:pathLst>
              <a:path w="26743" h="26717" extrusionOk="0">
                <a:moveTo>
                  <a:pt x="13384" y="0"/>
                </a:moveTo>
                <a:cubicBezTo>
                  <a:pt x="5966" y="0"/>
                  <a:pt x="1" y="5940"/>
                  <a:pt x="1" y="13359"/>
                </a:cubicBezTo>
                <a:cubicBezTo>
                  <a:pt x="1" y="20677"/>
                  <a:pt x="5966" y="26717"/>
                  <a:pt x="13384" y="26717"/>
                </a:cubicBezTo>
                <a:cubicBezTo>
                  <a:pt x="20778" y="26717"/>
                  <a:pt x="26743" y="20677"/>
                  <a:pt x="26743" y="13359"/>
                </a:cubicBezTo>
                <a:cubicBezTo>
                  <a:pt x="26743" y="5940"/>
                  <a:pt x="20778" y="0"/>
                  <a:pt x="13384" y="0"/>
                </a:cubicBezTo>
                <a:close/>
              </a:path>
            </a:pathLst>
          </a:custGeom>
          <a:solidFill>
            <a:srgbClr val="F541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0"/>
          <p:cNvSpPr/>
          <p:nvPr/>
        </p:nvSpPr>
        <p:spPr>
          <a:xfrm>
            <a:off x="3981297" y="1931098"/>
            <a:ext cx="1180302" cy="1179155"/>
          </a:xfrm>
          <a:custGeom>
            <a:avLst/>
            <a:gdLst/>
            <a:ahLst/>
            <a:cxnLst/>
            <a:rect l="l" t="t" r="r" b="b"/>
            <a:pathLst>
              <a:path w="26743" h="26717" extrusionOk="0">
                <a:moveTo>
                  <a:pt x="13384" y="0"/>
                </a:moveTo>
                <a:cubicBezTo>
                  <a:pt x="5965" y="0"/>
                  <a:pt x="0" y="5940"/>
                  <a:pt x="0" y="13359"/>
                </a:cubicBezTo>
                <a:cubicBezTo>
                  <a:pt x="0" y="20677"/>
                  <a:pt x="5965" y="26717"/>
                  <a:pt x="13384" y="26717"/>
                </a:cubicBezTo>
                <a:cubicBezTo>
                  <a:pt x="20803" y="26717"/>
                  <a:pt x="26742" y="20677"/>
                  <a:pt x="26742" y="13359"/>
                </a:cubicBezTo>
                <a:cubicBezTo>
                  <a:pt x="26742" y="5940"/>
                  <a:pt x="20803" y="0"/>
                  <a:pt x="13384" y="0"/>
                </a:cubicBezTo>
                <a:close/>
              </a:path>
            </a:pathLst>
          </a:custGeom>
          <a:solidFill>
            <a:srgbClr val="00A6A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0"/>
          <p:cNvSpPr/>
          <p:nvPr/>
        </p:nvSpPr>
        <p:spPr>
          <a:xfrm>
            <a:off x="4115154" y="2059394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00A6A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0"/>
          <p:cNvSpPr/>
          <p:nvPr/>
        </p:nvSpPr>
        <p:spPr>
          <a:xfrm>
            <a:off x="6390673" y="1954224"/>
            <a:ext cx="1297119" cy="1179155"/>
          </a:xfrm>
          <a:custGeom>
            <a:avLst/>
            <a:gdLst/>
            <a:ahLst/>
            <a:cxnLst/>
            <a:rect l="l" t="t" r="r" b="b"/>
            <a:pathLst>
              <a:path w="26718" h="26717" extrusionOk="0">
                <a:moveTo>
                  <a:pt x="13359" y="0"/>
                </a:moveTo>
                <a:cubicBezTo>
                  <a:pt x="5941" y="0"/>
                  <a:pt x="1" y="5940"/>
                  <a:pt x="1" y="13359"/>
                </a:cubicBezTo>
                <a:cubicBezTo>
                  <a:pt x="1" y="20677"/>
                  <a:pt x="5941" y="26717"/>
                  <a:pt x="13359" y="26717"/>
                </a:cubicBezTo>
                <a:cubicBezTo>
                  <a:pt x="20778" y="26717"/>
                  <a:pt x="26718" y="20677"/>
                  <a:pt x="26718" y="13359"/>
                </a:cubicBezTo>
                <a:cubicBezTo>
                  <a:pt x="26718" y="5940"/>
                  <a:pt x="20778" y="0"/>
                  <a:pt x="13359" y="0"/>
                </a:cubicBezTo>
                <a:close/>
              </a:path>
            </a:pathLst>
          </a:custGeom>
          <a:solidFill>
            <a:srgbClr val="FF7C4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40"/>
          <p:cNvSpPr/>
          <p:nvPr/>
        </p:nvSpPr>
        <p:spPr>
          <a:xfrm>
            <a:off x="1833552" y="2097070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F541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0"/>
          <p:cNvSpPr/>
          <p:nvPr/>
        </p:nvSpPr>
        <p:spPr>
          <a:xfrm>
            <a:off x="6536758" y="2082520"/>
            <a:ext cx="1003837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FF7C4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0"/>
          <p:cNvSpPr txBox="1">
            <a:spLocks noGrp="1"/>
          </p:cNvSpPr>
          <p:nvPr>
            <p:ph type="subTitle" idx="4294967295"/>
          </p:nvPr>
        </p:nvSpPr>
        <p:spPr>
          <a:xfrm>
            <a:off x="3942788" y="3152124"/>
            <a:ext cx="12573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rgbClr val="00A6A6"/>
                </a:solidFill>
              </a:rPr>
              <a:t>Availability</a:t>
            </a:r>
            <a:endParaRPr sz="1000" dirty="0"/>
          </a:p>
        </p:txBody>
      </p:sp>
      <p:sp>
        <p:nvSpPr>
          <p:cNvPr id="987" name="Google Shape;987;p40"/>
          <p:cNvSpPr txBox="1">
            <a:spLocks noGrp="1"/>
          </p:cNvSpPr>
          <p:nvPr>
            <p:ph type="subTitle" idx="4294967295"/>
          </p:nvPr>
        </p:nvSpPr>
        <p:spPr>
          <a:xfrm>
            <a:off x="1579733" y="3189800"/>
            <a:ext cx="1420200" cy="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rgbClr val="F54132"/>
                </a:solidFill>
              </a:rPr>
              <a:t>Usability</a:t>
            </a:r>
            <a:br>
              <a:rPr lang="es" sz="1000" dirty="0"/>
            </a:br>
            <a:endParaRPr sz="1000" dirty="0"/>
          </a:p>
        </p:txBody>
      </p:sp>
      <p:sp>
        <p:nvSpPr>
          <p:cNvPr id="989" name="Google Shape;989;p40"/>
          <p:cNvSpPr txBox="1">
            <a:spLocks noGrp="1"/>
          </p:cNvSpPr>
          <p:nvPr>
            <p:ph type="subTitle" idx="4294967295"/>
          </p:nvPr>
        </p:nvSpPr>
        <p:spPr>
          <a:xfrm>
            <a:off x="6258173" y="3175250"/>
            <a:ext cx="156222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FF7C4E"/>
                </a:solidFill>
              </a:rPr>
              <a:t>Security</a:t>
            </a:r>
            <a:endParaRPr sz="1000"/>
          </a:p>
        </p:txBody>
      </p:sp>
      <p:sp>
        <p:nvSpPr>
          <p:cNvPr id="990" name="Google Shape;990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pic>
        <p:nvPicPr>
          <p:cNvPr id="994" name="Google Shape;9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487" y="22974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633" y="2252675"/>
            <a:ext cx="577800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9975" y="2222050"/>
            <a:ext cx="624050" cy="6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1"/>
          <p:cNvSpPr txBox="1">
            <a:spLocks noGrp="1"/>
          </p:cNvSpPr>
          <p:nvPr>
            <p:ph type="ctrTitle"/>
          </p:nvPr>
        </p:nvSpPr>
        <p:spPr>
          <a:xfrm>
            <a:off x="1799550" y="1310675"/>
            <a:ext cx="7148100" cy="12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SOFTWARE DESIGN</a:t>
            </a:r>
            <a:endParaRPr/>
          </a:p>
        </p:txBody>
      </p:sp>
      <p:sp>
        <p:nvSpPr>
          <p:cNvPr id="1004" name="Google Shape;1004;p41"/>
          <p:cNvSpPr/>
          <p:nvPr/>
        </p:nvSpPr>
        <p:spPr>
          <a:xfrm>
            <a:off x="4214375" y="2578475"/>
            <a:ext cx="5090400" cy="40200"/>
          </a:xfrm>
          <a:prstGeom prst="rect">
            <a:avLst/>
          </a:pr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  <p:sp>
        <p:nvSpPr>
          <p:cNvPr id="1011" name="Google Shape;1011;p42"/>
          <p:cNvSpPr txBox="1"/>
          <p:nvPr/>
        </p:nvSpPr>
        <p:spPr>
          <a:xfrm>
            <a:off x="371850" y="0"/>
            <a:ext cx="7976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Overview </a:t>
            </a:r>
            <a:r>
              <a:rPr lang="en-U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of </a:t>
            </a: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System Architecture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012" name="Google Shape;1012;p42"/>
          <p:cNvSpPr/>
          <p:nvPr/>
        </p:nvSpPr>
        <p:spPr>
          <a:xfrm>
            <a:off x="8348550" y="0"/>
            <a:ext cx="25200" cy="867600"/>
          </a:xfrm>
          <a:prstGeom prst="rect">
            <a:avLst/>
          </a:prstGeom>
          <a:solidFill>
            <a:srgbClr val="FF7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80AE2-8816-40DA-A54A-931258D0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999"/>
            <a:ext cx="9144000" cy="47232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7B2CA-E786-40AA-8B32-3BA0B84F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226" y="57649"/>
            <a:ext cx="5477974" cy="5085851"/>
          </a:xfrm>
          <a:prstGeom prst="rect">
            <a:avLst/>
          </a:prstGeom>
        </p:spPr>
      </p:pic>
      <p:sp>
        <p:nvSpPr>
          <p:cNvPr id="1018" name="Google Shape;1018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  <p:sp>
        <p:nvSpPr>
          <p:cNvPr id="1019" name="Google Shape;1019;p43"/>
          <p:cNvSpPr txBox="1"/>
          <p:nvPr/>
        </p:nvSpPr>
        <p:spPr>
          <a:xfrm>
            <a:off x="315402" y="0"/>
            <a:ext cx="7976700" cy="6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Custom MVC Design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020" name="Google Shape;1020;p43"/>
          <p:cNvSpPr/>
          <p:nvPr/>
        </p:nvSpPr>
        <p:spPr>
          <a:xfrm>
            <a:off x="8348550" y="0"/>
            <a:ext cx="25200" cy="867600"/>
          </a:xfrm>
          <a:prstGeom prst="rect">
            <a:avLst/>
          </a:prstGeom>
          <a:solidFill>
            <a:srgbClr val="FF7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9"/>
          <p:cNvSpPr txBox="1">
            <a:spLocks noGrp="1"/>
          </p:cNvSpPr>
          <p:nvPr>
            <p:ph type="ctrTitle" idx="9"/>
          </p:nvPr>
        </p:nvSpPr>
        <p:spPr>
          <a:xfrm>
            <a:off x="178400" y="240725"/>
            <a:ext cx="3613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4132"/>
                </a:solidFill>
              </a:rPr>
              <a:t>TABLE OF CONTENTS</a:t>
            </a:r>
            <a:endParaRPr>
              <a:solidFill>
                <a:srgbClr val="F54132"/>
              </a:solidFill>
            </a:endParaRPr>
          </a:p>
        </p:txBody>
      </p:sp>
      <p:sp>
        <p:nvSpPr>
          <p:cNvPr id="719" name="Google Shape;719;p19"/>
          <p:cNvSpPr txBox="1">
            <a:spLocks noGrp="1"/>
          </p:cNvSpPr>
          <p:nvPr>
            <p:ph type="ctrTitle"/>
          </p:nvPr>
        </p:nvSpPr>
        <p:spPr>
          <a:xfrm>
            <a:off x="4168850" y="20947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Requirement</a:t>
            </a:r>
            <a:endParaRPr/>
          </a:p>
        </p:txBody>
      </p:sp>
      <p:sp>
        <p:nvSpPr>
          <p:cNvPr id="720" name="Google Shape;720;p19"/>
          <p:cNvSpPr txBox="1">
            <a:spLocks noGrp="1"/>
          </p:cNvSpPr>
          <p:nvPr>
            <p:ph type="title" idx="2"/>
          </p:nvPr>
        </p:nvSpPr>
        <p:spPr>
          <a:xfrm>
            <a:off x="2266002" y="2040600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Condensed"/>
                <a:ea typeface="Barlow Condensed"/>
                <a:cs typeface="Barlow Condensed"/>
                <a:sym typeface="Barlow Condensed"/>
              </a:rPr>
              <a:t>03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21" name="Google Shape;721;p19"/>
          <p:cNvSpPr txBox="1">
            <a:spLocks noGrp="1"/>
          </p:cNvSpPr>
          <p:nvPr>
            <p:ph type="ctrTitle" idx="3"/>
          </p:nvPr>
        </p:nvSpPr>
        <p:spPr>
          <a:xfrm>
            <a:off x="4168850" y="2761300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Design</a:t>
            </a:r>
            <a:endParaRPr/>
          </a:p>
        </p:txBody>
      </p:sp>
      <p:sp>
        <p:nvSpPr>
          <p:cNvPr id="722" name="Google Shape;722;p19"/>
          <p:cNvSpPr txBox="1">
            <a:spLocks noGrp="1"/>
          </p:cNvSpPr>
          <p:nvPr>
            <p:ph type="ctrTitle" idx="5"/>
          </p:nvPr>
        </p:nvSpPr>
        <p:spPr>
          <a:xfrm>
            <a:off x="4168850" y="3410550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Testing</a:t>
            </a:r>
            <a:endParaRPr/>
          </a:p>
        </p:txBody>
      </p:sp>
      <p:sp>
        <p:nvSpPr>
          <p:cNvPr id="723" name="Google Shape;723;p19"/>
          <p:cNvSpPr txBox="1">
            <a:spLocks noGrp="1"/>
          </p:cNvSpPr>
          <p:nvPr>
            <p:ph type="title" idx="4"/>
          </p:nvPr>
        </p:nvSpPr>
        <p:spPr>
          <a:xfrm>
            <a:off x="2266002" y="2684863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Condensed"/>
                <a:ea typeface="Barlow Condensed"/>
                <a:cs typeface="Barlow Condensed"/>
                <a:sym typeface="Barlow Condensed"/>
              </a:rPr>
              <a:t>04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24" name="Google Shape;724;p19"/>
          <p:cNvSpPr txBox="1">
            <a:spLocks noGrp="1"/>
          </p:cNvSpPr>
          <p:nvPr>
            <p:ph type="title" idx="6"/>
          </p:nvPr>
        </p:nvSpPr>
        <p:spPr>
          <a:xfrm>
            <a:off x="2266002" y="3329150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Condensed"/>
                <a:ea typeface="Barlow Condensed"/>
                <a:cs typeface="Barlow Condensed"/>
                <a:sym typeface="Barlow Condensed"/>
              </a:rPr>
              <a:t>05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25" name="Google Shape;725;p19"/>
          <p:cNvSpPr txBox="1">
            <a:spLocks noGrp="1"/>
          </p:cNvSpPr>
          <p:nvPr>
            <p:ph type="ctrTitle" idx="7"/>
          </p:nvPr>
        </p:nvSpPr>
        <p:spPr>
          <a:xfrm>
            <a:off x="4168850" y="4059813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&amp; QA</a:t>
            </a:r>
            <a:endParaRPr/>
          </a:p>
        </p:txBody>
      </p:sp>
      <p:sp>
        <p:nvSpPr>
          <p:cNvPr id="726" name="Google Shape;726;p19"/>
          <p:cNvSpPr txBox="1">
            <a:spLocks noGrp="1"/>
          </p:cNvSpPr>
          <p:nvPr>
            <p:ph type="title" idx="8"/>
          </p:nvPr>
        </p:nvSpPr>
        <p:spPr>
          <a:xfrm>
            <a:off x="2266002" y="3973413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Condensed"/>
                <a:ea typeface="Barlow Condensed"/>
                <a:cs typeface="Barlow Condensed"/>
                <a:sym typeface="Barlow Condensed"/>
              </a:rPr>
              <a:t>06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27" name="Google Shape;727;p19"/>
          <p:cNvSpPr txBox="1">
            <a:spLocks noGrp="1"/>
          </p:cNvSpPr>
          <p:nvPr>
            <p:ph type="ctrTitle"/>
          </p:nvPr>
        </p:nvSpPr>
        <p:spPr>
          <a:xfrm>
            <a:off x="4168850" y="8849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Project Overview</a:t>
            </a:r>
            <a:endParaRPr dirty="0"/>
          </a:p>
        </p:txBody>
      </p:sp>
      <p:sp>
        <p:nvSpPr>
          <p:cNvPr id="728" name="Google Shape;728;p19"/>
          <p:cNvSpPr txBox="1">
            <a:spLocks noGrp="1"/>
          </p:cNvSpPr>
          <p:nvPr>
            <p:ph type="title" idx="2"/>
          </p:nvPr>
        </p:nvSpPr>
        <p:spPr>
          <a:xfrm>
            <a:off x="2266000" y="818525"/>
            <a:ext cx="140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Condensed"/>
                <a:ea typeface="Barlow Condensed"/>
                <a:cs typeface="Barlow Condensed"/>
                <a:sym typeface="Barlow Condensed"/>
              </a:rPr>
              <a:t>01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29" name="Google Shape;729;p19"/>
          <p:cNvSpPr txBox="1">
            <a:spLocks noGrp="1"/>
          </p:cNvSpPr>
          <p:nvPr>
            <p:ph type="ctrTitle"/>
          </p:nvPr>
        </p:nvSpPr>
        <p:spPr>
          <a:xfrm>
            <a:off x="4168850" y="14627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Management</a:t>
            </a:r>
            <a:endParaRPr/>
          </a:p>
        </p:txBody>
      </p:sp>
      <p:sp>
        <p:nvSpPr>
          <p:cNvPr id="730" name="Google Shape;730;p19"/>
          <p:cNvSpPr txBox="1">
            <a:spLocks noGrp="1"/>
          </p:cNvSpPr>
          <p:nvPr>
            <p:ph type="title" idx="2"/>
          </p:nvPr>
        </p:nvSpPr>
        <p:spPr>
          <a:xfrm>
            <a:off x="2266002" y="1396313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Condensed"/>
                <a:ea typeface="Barlow Condensed"/>
                <a:cs typeface="Barlow Condensed"/>
                <a:sym typeface="Barlow Condensed"/>
              </a:rPr>
              <a:t>02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31" name="Google Shape;731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0A321-E4A8-4C5D-922B-A28DB47B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4" y="175846"/>
            <a:ext cx="8793540" cy="4967605"/>
          </a:xfrm>
          <a:prstGeom prst="rect">
            <a:avLst/>
          </a:prstGeom>
        </p:spPr>
      </p:pic>
      <p:sp>
        <p:nvSpPr>
          <p:cNvPr id="1018" name="Google Shape;1018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  <p:sp>
        <p:nvSpPr>
          <p:cNvPr id="1019" name="Google Shape;1019;p43"/>
          <p:cNvSpPr txBox="1"/>
          <p:nvPr/>
        </p:nvSpPr>
        <p:spPr>
          <a:xfrm>
            <a:off x="397050" y="0"/>
            <a:ext cx="7976700" cy="66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Entity Relationship Diagram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020" name="Google Shape;1020;p43"/>
          <p:cNvSpPr/>
          <p:nvPr/>
        </p:nvSpPr>
        <p:spPr>
          <a:xfrm>
            <a:off x="8348550" y="0"/>
            <a:ext cx="25200" cy="867600"/>
          </a:xfrm>
          <a:prstGeom prst="rect">
            <a:avLst/>
          </a:prstGeom>
          <a:solidFill>
            <a:srgbClr val="FF7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601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13E7E-B575-4218-876A-6D1DB405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98" y="84406"/>
            <a:ext cx="7558216" cy="5143500"/>
          </a:xfrm>
          <a:prstGeom prst="rect">
            <a:avLst/>
          </a:prstGeom>
        </p:spPr>
      </p:pic>
      <p:sp>
        <p:nvSpPr>
          <p:cNvPr id="1078" name="Google Shape;107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  <p:sp>
        <p:nvSpPr>
          <p:cNvPr id="1079" name="Google Shape;1079;p50"/>
          <p:cNvSpPr txBox="1"/>
          <p:nvPr/>
        </p:nvSpPr>
        <p:spPr>
          <a:xfrm>
            <a:off x="597291" y="0"/>
            <a:ext cx="76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Database Design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080" name="Google Shape;1080;p50"/>
          <p:cNvSpPr/>
          <p:nvPr/>
        </p:nvSpPr>
        <p:spPr>
          <a:xfrm>
            <a:off x="492300" y="0"/>
            <a:ext cx="25200" cy="8676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  <p:sp>
        <p:nvSpPr>
          <p:cNvPr id="1079" name="Google Shape;1079;p50"/>
          <p:cNvSpPr txBox="1"/>
          <p:nvPr/>
        </p:nvSpPr>
        <p:spPr>
          <a:xfrm>
            <a:off x="597291" y="0"/>
            <a:ext cx="76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Find Mates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080" name="Google Shape;1080;p50"/>
          <p:cNvSpPr/>
          <p:nvPr/>
        </p:nvSpPr>
        <p:spPr>
          <a:xfrm>
            <a:off x="492300" y="0"/>
            <a:ext cx="25200" cy="8676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974F2-001A-49CE-8255-263A818C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91" y="577800"/>
            <a:ext cx="2893219" cy="4352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570A4-0815-4A3F-9989-0A5FD0918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774" y="577800"/>
            <a:ext cx="2893219" cy="44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59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67717-6CA6-4A75-8146-596A8F99E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101" y="429065"/>
            <a:ext cx="5805830" cy="4714386"/>
          </a:xfrm>
          <a:prstGeom prst="rect">
            <a:avLst/>
          </a:prstGeom>
        </p:spPr>
      </p:pic>
      <p:sp>
        <p:nvSpPr>
          <p:cNvPr id="1078" name="Google Shape;107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sp>
        <p:nvSpPr>
          <p:cNvPr id="1079" name="Google Shape;1079;p50"/>
          <p:cNvSpPr txBox="1"/>
          <p:nvPr/>
        </p:nvSpPr>
        <p:spPr>
          <a:xfrm>
            <a:off x="597291" y="0"/>
            <a:ext cx="76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Find Mates class diagram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080" name="Google Shape;1080;p50"/>
          <p:cNvSpPr/>
          <p:nvPr/>
        </p:nvSpPr>
        <p:spPr>
          <a:xfrm>
            <a:off x="492300" y="0"/>
            <a:ext cx="25200" cy="8676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352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984C4-0896-447A-B903-55E50F2A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00" y="450166"/>
            <a:ext cx="8134199" cy="4693334"/>
          </a:xfrm>
          <a:prstGeom prst="rect">
            <a:avLst/>
          </a:prstGeom>
        </p:spPr>
      </p:pic>
      <p:sp>
        <p:nvSpPr>
          <p:cNvPr id="1078" name="Google Shape;107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  <p:sp>
        <p:nvSpPr>
          <p:cNvPr id="1079" name="Google Shape;1079;p50"/>
          <p:cNvSpPr txBox="1"/>
          <p:nvPr/>
        </p:nvSpPr>
        <p:spPr>
          <a:xfrm>
            <a:off x="597291" y="-7034"/>
            <a:ext cx="76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Find Mates sequence diagram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080" name="Google Shape;1080;p50"/>
          <p:cNvSpPr/>
          <p:nvPr/>
        </p:nvSpPr>
        <p:spPr>
          <a:xfrm>
            <a:off x="492300" y="0"/>
            <a:ext cx="25200" cy="8676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272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3"/>
          <p:cNvSpPr txBox="1">
            <a:spLocks noGrp="1"/>
          </p:cNvSpPr>
          <p:nvPr>
            <p:ph type="ctrTitle"/>
          </p:nvPr>
        </p:nvSpPr>
        <p:spPr>
          <a:xfrm>
            <a:off x="1799550" y="1310675"/>
            <a:ext cx="7148100" cy="12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 SOFTWARE TESTING</a:t>
            </a:r>
            <a:endParaRPr/>
          </a:p>
        </p:txBody>
      </p:sp>
      <p:sp>
        <p:nvSpPr>
          <p:cNvPr id="1102" name="Google Shape;1102;p53"/>
          <p:cNvSpPr/>
          <p:nvPr/>
        </p:nvSpPr>
        <p:spPr>
          <a:xfrm>
            <a:off x="4214375" y="2578475"/>
            <a:ext cx="5090400" cy="40200"/>
          </a:xfrm>
          <a:prstGeom prst="rect">
            <a:avLst/>
          </a:pr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s"/>
              <a:pPr/>
              <a:t>36</a:t>
            </a:fld>
            <a:endParaRPr/>
          </a:p>
        </p:txBody>
      </p:sp>
      <p:sp>
        <p:nvSpPr>
          <p:cNvPr id="1120" name="Google Shape;1120;p55"/>
          <p:cNvSpPr txBox="1"/>
          <p:nvPr/>
        </p:nvSpPr>
        <p:spPr>
          <a:xfrm>
            <a:off x="253050" y="267000"/>
            <a:ext cx="7976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3000" dirty="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Test Environment</a:t>
            </a:r>
            <a:endParaRPr sz="30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21" name="Google Shape;1121;p55"/>
          <p:cNvSpPr/>
          <p:nvPr/>
        </p:nvSpPr>
        <p:spPr>
          <a:xfrm>
            <a:off x="8348550" y="0"/>
            <a:ext cx="25200" cy="867600"/>
          </a:xfrm>
          <a:prstGeom prst="rect">
            <a:avLst/>
          </a:prstGeom>
          <a:solidFill>
            <a:srgbClr val="FF7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123" name="Google Shape;1123;p55"/>
          <p:cNvPicPr preferRelativeResize="0"/>
          <p:nvPr/>
        </p:nvPicPr>
        <p:blipFill>
          <a:blip r:embed="rId3"/>
          <a:srcRect/>
          <a:stretch/>
        </p:blipFill>
        <p:spPr>
          <a:xfrm>
            <a:off x="5236864" y="708627"/>
            <a:ext cx="1867821" cy="248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7534" y="707387"/>
            <a:ext cx="4673475" cy="26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55"/>
          <p:cNvSpPr txBox="1">
            <a:spLocks noGrp="1"/>
          </p:cNvSpPr>
          <p:nvPr>
            <p:ph type="subTitle" idx="4294967295"/>
          </p:nvPr>
        </p:nvSpPr>
        <p:spPr>
          <a:xfrm>
            <a:off x="628303" y="3445858"/>
            <a:ext cx="3061800" cy="688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" dirty="0">
                <a:solidFill>
                  <a:srgbClr val="018790"/>
                </a:solidFill>
              </a:rPr>
              <a:t>WINDOW</a:t>
            </a:r>
            <a:r>
              <a:rPr lang="en-US" dirty="0">
                <a:solidFill>
                  <a:srgbClr val="018790"/>
                </a:solidFill>
              </a:rPr>
              <a:t>S 10</a:t>
            </a:r>
            <a:endParaRPr dirty="0">
              <a:solidFill>
                <a:srgbClr val="018790"/>
              </a:solidFill>
            </a:endParaRPr>
          </a:p>
        </p:txBody>
      </p:sp>
      <p:sp>
        <p:nvSpPr>
          <p:cNvPr id="1126" name="Google Shape;1126;p55"/>
          <p:cNvSpPr txBox="1">
            <a:spLocks noGrp="1"/>
          </p:cNvSpPr>
          <p:nvPr>
            <p:ph type="subTitle" idx="4294967295"/>
          </p:nvPr>
        </p:nvSpPr>
        <p:spPr>
          <a:xfrm>
            <a:off x="5453899" y="3445858"/>
            <a:ext cx="1727700" cy="688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dirty="0">
                <a:solidFill>
                  <a:srgbClr val="018790"/>
                </a:solidFill>
              </a:rPr>
              <a:t>Android 7.0</a:t>
            </a:r>
            <a:endParaRPr dirty="0">
              <a:solidFill>
                <a:srgbClr val="0187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735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6"/>
          <p:cNvSpPr txBox="1">
            <a:spLocks noGrp="1"/>
          </p:cNvSpPr>
          <p:nvPr>
            <p:ph type="ctrTitle"/>
          </p:nvPr>
        </p:nvSpPr>
        <p:spPr>
          <a:xfrm flipH="1">
            <a:off x="770700" y="321475"/>
            <a:ext cx="8095500" cy="57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s"/>
              <a:t>Testing Model</a:t>
            </a:r>
            <a:endParaRPr/>
          </a:p>
        </p:txBody>
      </p:sp>
      <p:sp>
        <p:nvSpPr>
          <p:cNvPr id="1133" name="Google Shape;1133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s"/>
              <a:pPr/>
              <a:t>37</a:t>
            </a:fld>
            <a:endParaRPr/>
          </a:p>
        </p:txBody>
      </p:sp>
      <p:pic>
        <p:nvPicPr>
          <p:cNvPr id="1134" name="Google Shape;1134;p56"/>
          <p:cNvPicPr preferRelativeResize="0"/>
          <p:nvPr/>
        </p:nvPicPr>
        <p:blipFill>
          <a:blip r:embed="rId3"/>
          <a:srcRect/>
          <a:stretch/>
        </p:blipFill>
        <p:spPr>
          <a:xfrm>
            <a:off x="1457213" y="1047217"/>
            <a:ext cx="5564725" cy="27042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0938B5-629D-4A0A-8001-9546A9CB7E2F}"/>
              </a:ext>
            </a:extLst>
          </p:cNvPr>
          <p:cNvSpPr txBox="1"/>
          <p:nvPr/>
        </p:nvSpPr>
        <p:spPr>
          <a:xfrm>
            <a:off x="1233996" y="4712564"/>
            <a:ext cx="62655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V-Model (Rex Black, Dorothy Graham, Erik van </a:t>
            </a:r>
            <a:r>
              <a:rPr lang="en-US" sz="1100" dirty="0" err="1"/>
              <a:t>Veenendaal</a:t>
            </a:r>
            <a:r>
              <a:rPr lang="en-US" sz="1100" dirty="0"/>
              <a:t>. Foundations of Software Testing: ISTQB Certification. Google Books. 2012) </a:t>
            </a:r>
          </a:p>
        </p:txBody>
      </p:sp>
    </p:spTree>
    <p:extLst>
      <p:ext uri="{BB962C8B-B14F-4D97-AF65-F5344CB8AC3E}">
        <p14:creationId xmlns:p14="http://schemas.microsoft.com/office/powerpoint/2010/main" val="147225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5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s"/>
              <a:t>Testing Stage</a:t>
            </a:r>
            <a:endParaRPr/>
          </a:p>
        </p:txBody>
      </p:sp>
      <p:sp>
        <p:nvSpPr>
          <p:cNvPr id="1140" name="Google Shape;114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s"/>
              <a:pPr/>
              <a:t>38</a:t>
            </a:fld>
            <a:endParaRPr/>
          </a:p>
        </p:txBody>
      </p:sp>
      <p:graphicFrame>
        <p:nvGraphicFramePr>
          <p:cNvPr id="1141" name="Google Shape;1141;p57"/>
          <p:cNvGraphicFramePr/>
          <p:nvPr/>
        </p:nvGraphicFramePr>
        <p:xfrm>
          <a:off x="771377" y="1046250"/>
          <a:ext cx="7950797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43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1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5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5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344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>
                          <a:solidFill>
                            <a:srgbClr val="434343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Type of Test</a:t>
                      </a:r>
                      <a:endParaRPr sz="1400" b="1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>
                          <a:solidFill>
                            <a:srgbClr val="434343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Stage of Test</a:t>
                      </a:r>
                      <a:endParaRPr sz="1400" b="1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solidFill>
                            <a:srgbClr val="434343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Unit</a:t>
                      </a: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solidFill>
                            <a:srgbClr val="434343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Integration</a:t>
                      </a:r>
                      <a:endParaRPr sz="140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solidFill>
                            <a:srgbClr val="434343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System</a:t>
                      </a:r>
                      <a:endParaRPr sz="140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solidFill>
                            <a:srgbClr val="434343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Acceptance</a:t>
                      </a:r>
                      <a:endParaRPr sz="140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3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Unit Testing</a:t>
                      </a: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3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API Testing</a:t>
                      </a: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842144754"/>
                  </a:ext>
                </a:extLst>
              </a:tr>
              <a:tr h="376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Regression Test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785114049"/>
                  </a:ext>
                </a:extLst>
              </a:tr>
              <a:tr h="3763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solidFill>
                            <a:srgbClr val="434343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GUI Test</a:t>
                      </a: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6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Acceptance Tests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434343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42" name="Google Shape;11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589" y="1923001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26" y="1918759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450" y="1928464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589" y="2306443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26" y="2306442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450" y="2665693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566" y="2668343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673" y="2706461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566" y="3093336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450" y="3093336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42;p57">
            <a:extLst>
              <a:ext uri="{FF2B5EF4-FFF2-40B4-BE49-F238E27FC236}">
                <a16:creationId xmlns:a16="http://schemas.microsoft.com/office/drawing/2014/main" id="{D7BFE5A9-0A9A-4962-A2A7-5B383B9922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589" y="2706461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50;p57">
            <a:extLst>
              <a:ext uri="{FF2B5EF4-FFF2-40B4-BE49-F238E27FC236}">
                <a16:creationId xmlns:a16="http://schemas.microsoft.com/office/drawing/2014/main" id="{D325115F-AAF9-4C6B-ACE1-BA27F4A8CA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566" y="3698869"/>
            <a:ext cx="259550" cy="2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151;p57">
            <a:extLst>
              <a:ext uri="{FF2B5EF4-FFF2-40B4-BE49-F238E27FC236}">
                <a16:creationId xmlns:a16="http://schemas.microsoft.com/office/drawing/2014/main" id="{5D4D40BC-3C01-4D41-9484-957EE8BC86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450" y="3698868"/>
            <a:ext cx="259550" cy="296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112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s"/>
              <a:pPr/>
              <a:t>39</a:t>
            </a:fld>
            <a:endParaRPr/>
          </a:p>
        </p:txBody>
      </p:sp>
      <p:sp>
        <p:nvSpPr>
          <p:cNvPr id="1157" name="Google Shape;1157;p58"/>
          <p:cNvSpPr txBox="1"/>
          <p:nvPr/>
        </p:nvSpPr>
        <p:spPr>
          <a:xfrm>
            <a:off x="584050" y="144900"/>
            <a:ext cx="76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30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Unit Test</a:t>
            </a:r>
            <a:endParaRPr sz="300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58" name="Google Shape;1158;p58"/>
          <p:cNvSpPr/>
          <p:nvPr/>
        </p:nvSpPr>
        <p:spPr>
          <a:xfrm>
            <a:off x="492300" y="-240475"/>
            <a:ext cx="25200" cy="8676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159" name="Google Shape;1159;p58"/>
          <p:cNvPicPr preferRelativeResize="0"/>
          <p:nvPr/>
        </p:nvPicPr>
        <p:blipFill>
          <a:blip r:embed="rId3"/>
          <a:srcRect/>
          <a:stretch/>
        </p:blipFill>
        <p:spPr>
          <a:xfrm>
            <a:off x="1407509" y="1411178"/>
            <a:ext cx="6514717" cy="3732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0" name="Google Shape;1160;p58"/>
          <p:cNvGrpSpPr/>
          <p:nvPr/>
        </p:nvGrpSpPr>
        <p:grpSpPr>
          <a:xfrm>
            <a:off x="492299" y="736553"/>
            <a:ext cx="3890250" cy="449700"/>
            <a:chOff x="365145" y="763452"/>
            <a:chExt cx="3116700" cy="449700"/>
          </a:xfrm>
        </p:grpSpPr>
        <p:sp>
          <p:nvSpPr>
            <p:cNvPr id="1161" name="Google Shape;1161;p58"/>
            <p:cNvSpPr/>
            <p:nvPr/>
          </p:nvSpPr>
          <p:spPr>
            <a:xfrm>
              <a:off x="387475" y="859463"/>
              <a:ext cx="2498400" cy="339900"/>
            </a:xfrm>
            <a:prstGeom prst="rect">
              <a:avLst/>
            </a:prstGeom>
            <a:solidFill>
              <a:srgbClr val="FF8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62" name="Google Shape;1162;p58"/>
            <p:cNvSpPr txBox="1"/>
            <p:nvPr/>
          </p:nvSpPr>
          <p:spPr>
            <a:xfrm>
              <a:off x="365145" y="763452"/>
              <a:ext cx="31167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indent="-89997"/>
              <a:r>
                <a:rPr lang="es" sz="2400" dirty="0">
                  <a:solidFill>
                    <a:srgbClr val="F3F3F3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Number test cases: 67</a:t>
              </a:r>
              <a:endParaRPr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endParaRPr>
            </a:p>
          </p:txBody>
        </p:sp>
      </p:grpSp>
      <p:grpSp>
        <p:nvGrpSpPr>
          <p:cNvPr id="1163" name="Google Shape;1163;p58"/>
          <p:cNvGrpSpPr/>
          <p:nvPr/>
        </p:nvGrpSpPr>
        <p:grpSpPr>
          <a:xfrm>
            <a:off x="4382675" y="722726"/>
            <a:ext cx="1851308" cy="449725"/>
            <a:chOff x="3291975" y="749625"/>
            <a:chExt cx="1296630" cy="449725"/>
          </a:xfrm>
        </p:grpSpPr>
        <p:sp>
          <p:nvSpPr>
            <p:cNvPr id="1164" name="Google Shape;1164;p58"/>
            <p:cNvSpPr/>
            <p:nvPr/>
          </p:nvSpPr>
          <p:spPr>
            <a:xfrm>
              <a:off x="3291975" y="859450"/>
              <a:ext cx="1280100" cy="3399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65" name="Google Shape;1165;p58"/>
            <p:cNvSpPr txBox="1"/>
            <p:nvPr/>
          </p:nvSpPr>
          <p:spPr>
            <a:xfrm>
              <a:off x="3481305" y="749625"/>
              <a:ext cx="11073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indent="-89997"/>
              <a:r>
                <a:rPr lang="es" sz="2400" dirty="0">
                  <a:solidFill>
                    <a:srgbClr val="F3F3F3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Pass : 67</a:t>
              </a:r>
              <a:endParaRPr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endParaRPr>
            </a:p>
          </p:txBody>
        </p:sp>
      </p:grpSp>
      <p:sp>
        <p:nvSpPr>
          <p:cNvPr id="1166" name="Google Shape;1166;p58"/>
          <p:cNvSpPr/>
          <p:nvPr/>
        </p:nvSpPr>
        <p:spPr>
          <a:xfrm>
            <a:off x="6852125" y="832575"/>
            <a:ext cx="1070100" cy="339900"/>
          </a:xfrm>
          <a:prstGeom prst="rect">
            <a:avLst/>
          </a:pr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167" name="Google Shape;1167;p58"/>
          <p:cNvSpPr txBox="1"/>
          <p:nvPr/>
        </p:nvSpPr>
        <p:spPr>
          <a:xfrm>
            <a:off x="6814927" y="734912"/>
            <a:ext cx="1107299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89997"/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Fail : 0</a:t>
            </a:r>
            <a:endParaRPr sz="2400" dirty="0">
              <a:solidFill>
                <a:srgbClr val="F3F3F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  <p:extLst>
      <p:ext uri="{BB962C8B-B14F-4D97-AF65-F5344CB8AC3E}">
        <p14:creationId xmlns:p14="http://schemas.microsoft.com/office/powerpoint/2010/main" val="330213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0"/>
          <p:cNvSpPr txBox="1">
            <a:spLocks noGrp="1"/>
          </p:cNvSpPr>
          <p:nvPr>
            <p:ph type="ctrTitle"/>
          </p:nvPr>
        </p:nvSpPr>
        <p:spPr>
          <a:xfrm>
            <a:off x="3464800" y="1350875"/>
            <a:ext cx="5577541" cy="12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s" dirty="0"/>
              <a:t>PROJECT OVERVIEW</a:t>
            </a:r>
            <a:endParaRPr dirty="0"/>
          </a:p>
        </p:txBody>
      </p:sp>
      <p:sp>
        <p:nvSpPr>
          <p:cNvPr id="737" name="Google Shape;737;p20"/>
          <p:cNvSpPr/>
          <p:nvPr/>
        </p:nvSpPr>
        <p:spPr>
          <a:xfrm>
            <a:off x="3464800" y="2578475"/>
            <a:ext cx="5679300" cy="40200"/>
          </a:xfrm>
          <a:prstGeom prst="rect">
            <a:avLst/>
          </a:pr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0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s" dirty="0"/>
              <a:t>System Test</a:t>
            </a:r>
            <a:endParaRPr dirty="0"/>
          </a:p>
        </p:txBody>
      </p:sp>
      <p:sp>
        <p:nvSpPr>
          <p:cNvPr id="1189" name="Google Shape;1189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s"/>
              <a:pPr/>
              <a:t>40</a:t>
            </a:fld>
            <a:endParaRPr/>
          </a:p>
        </p:txBody>
      </p:sp>
      <p:grpSp>
        <p:nvGrpSpPr>
          <p:cNvPr id="1191" name="Google Shape;1191;p60"/>
          <p:cNvGrpSpPr/>
          <p:nvPr/>
        </p:nvGrpSpPr>
        <p:grpSpPr>
          <a:xfrm>
            <a:off x="414900" y="1416401"/>
            <a:ext cx="4305382" cy="449700"/>
            <a:chOff x="321536" y="763684"/>
            <a:chExt cx="3188400" cy="449700"/>
          </a:xfrm>
        </p:grpSpPr>
        <p:sp>
          <p:nvSpPr>
            <p:cNvPr id="1192" name="Google Shape;1192;p60"/>
            <p:cNvSpPr/>
            <p:nvPr/>
          </p:nvSpPr>
          <p:spPr>
            <a:xfrm>
              <a:off x="387475" y="859463"/>
              <a:ext cx="2498400" cy="339900"/>
            </a:xfrm>
            <a:prstGeom prst="rect">
              <a:avLst/>
            </a:prstGeom>
            <a:solidFill>
              <a:srgbClr val="FF8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93" name="Google Shape;1193;p60"/>
            <p:cNvSpPr txBox="1"/>
            <p:nvPr/>
          </p:nvSpPr>
          <p:spPr>
            <a:xfrm>
              <a:off x="321536" y="763684"/>
              <a:ext cx="31884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indent="-89997"/>
              <a:r>
                <a:rPr lang="es" sz="2400" dirty="0">
                  <a:solidFill>
                    <a:srgbClr val="F3F3F3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Number test cases : 274</a:t>
              </a:r>
              <a:endParaRPr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endParaRPr>
            </a:p>
          </p:txBody>
        </p:sp>
      </p:grpSp>
      <p:grpSp>
        <p:nvGrpSpPr>
          <p:cNvPr id="1194" name="Google Shape;1194;p60"/>
          <p:cNvGrpSpPr/>
          <p:nvPr/>
        </p:nvGrpSpPr>
        <p:grpSpPr>
          <a:xfrm>
            <a:off x="4146643" y="1416400"/>
            <a:ext cx="2149124" cy="449726"/>
            <a:chOff x="3291975" y="749625"/>
            <a:chExt cx="1296630" cy="449725"/>
          </a:xfrm>
        </p:grpSpPr>
        <p:sp>
          <p:nvSpPr>
            <p:cNvPr id="1195" name="Google Shape;1195;p60"/>
            <p:cNvSpPr/>
            <p:nvPr/>
          </p:nvSpPr>
          <p:spPr>
            <a:xfrm>
              <a:off x="3291975" y="859450"/>
              <a:ext cx="1280100" cy="3399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96" name="Google Shape;1196;p60"/>
            <p:cNvSpPr txBox="1"/>
            <p:nvPr/>
          </p:nvSpPr>
          <p:spPr>
            <a:xfrm>
              <a:off x="3481305" y="749625"/>
              <a:ext cx="11073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indent="-89997"/>
              <a:r>
                <a:rPr lang="es" sz="2400" dirty="0">
                  <a:solidFill>
                    <a:srgbClr val="F3F3F3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Pass : 274</a:t>
              </a:r>
              <a:endParaRPr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endParaRPr>
            </a:p>
          </p:txBody>
        </p:sp>
      </p:grpSp>
      <p:sp>
        <p:nvSpPr>
          <p:cNvPr id="1197" name="Google Shape;1197;p60"/>
          <p:cNvSpPr/>
          <p:nvPr/>
        </p:nvSpPr>
        <p:spPr>
          <a:xfrm>
            <a:off x="6839750" y="1526225"/>
            <a:ext cx="1070100" cy="339900"/>
          </a:xfrm>
          <a:prstGeom prst="rect">
            <a:avLst/>
          </a:pr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198" name="Google Shape;1198;p60"/>
          <p:cNvSpPr txBox="1"/>
          <p:nvPr/>
        </p:nvSpPr>
        <p:spPr>
          <a:xfrm>
            <a:off x="7089776" y="1416400"/>
            <a:ext cx="8202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89997"/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Fail : 0</a:t>
            </a:r>
            <a:endParaRPr sz="2400" dirty="0">
              <a:solidFill>
                <a:srgbClr val="F3F3F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384D7-A24D-4EDC-9AAB-9F146319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" y="2236250"/>
            <a:ext cx="803148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1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1"/>
          <p:cNvSpPr txBox="1">
            <a:spLocks noGrp="1"/>
          </p:cNvSpPr>
          <p:nvPr>
            <p:ph type="ctrTitle"/>
          </p:nvPr>
        </p:nvSpPr>
        <p:spPr>
          <a:xfrm flipH="1">
            <a:off x="770700" y="174525"/>
            <a:ext cx="8095500" cy="57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s"/>
              <a:t>Acceptance Test</a:t>
            </a:r>
            <a:endParaRPr/>
          </a:p>
        </p:txBody>
      </p:sp>
      <p:sp>
        <p:nvSpPr>
          <p:cNvPr id="1204" name="Google Shape;1204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s"/>
              <a:pPr/>
              <a:t>41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B62B0-AA49-487A-8755-CC76957F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0" y="632793"/>
            <a:ext cx="5458027" cy="423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43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s"/>
              <a:pPr/>
              <a:t>42</a:t>
            </a:fld>
            <a:endParaRPr/>
          </a:p>
        </p:txBody>
      </p:sp>
      <p:sp>
        <p:nvSpPr>
          <p:cNvPr id="1212" name="Google Shape;1212;p62"/>
          <p:cNvSpPr txBox="1"/>
          <p:nvPr/>
        </p:nvSpPr>
        <p:spPr>
          <a:xfrm>
            <a:off x="584050" y="144900"/>
            <a:ext cx="76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30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Defect Log</a:t>
            </a:r>
            <a:endParaRPr sz="300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213" name="Google Shape;1213;p62"/>
          <p:cNvSpPr/>
          <p:nvPr/>
        </p:nvSpPr>
        <p:spPr>
          <a:xfrm>
            <a:off x="492300" y="-240475"/>
            <a:ext cx="25200" cy="8676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C9DF82-3DCB-4A89-A582-9D886AA1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9510" y="627125"/>
            <a:ext cx="6597664" cy="40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63"/>
          <p:cNvSpPr txBox="1">
            <a:spLocks noGrp="1"/>
          </p:cNvSpPr>
          <p:nvPr>
            <p:ph type="ctrTitle"/>
          </p:nvPr>
        </p:nvSpPr>
        <p:spPr>
          <a:xfrm>
            <a:off x="4308050" y="2067475"/>
            <a:ext cx="3614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  Demo &amp; QA</a:t>
            </a:r>
            <a:endParaRPr/>
          </a:p>
        </p:txBody>
      </p:sp>
      <p:sp>
        <p:nvSpPr>
          <p:cNvPr id="1220" name="Google Shape;1220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64"/>
          <p:cNvSpPr txBox="1">
            <a:spLocks noGrp="1"/>
          </p:cNvSpPr>
          <p:nvPr>
            <p:ph type="ctrTitle"/>
          </p:nvPr>
        </p:nvSpPr>
        <p:spPr>
          <a:xfrm>
            <a:off x="1795500" y="1135575"/>
            <a:ext cx="5553000" cy="26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 &amp; BEST REGARDS!</a:t>
            </a:r>
            <a:endParaRPr/>
          </a:p>
        </p:txBody>
      </p:sp>
      <p:sp>
        <p:nvSpPr>
          <p:cNvPr id="1226" name="Google Shape;1226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1"/>
          <p:cNvSpPr/>
          <p:nvPr/>
        </p:nvSpPr>
        <p:spPr>
          <a:xfrm>
            <a:off x="470025" y="-336950"/>
            <a:ext cx="26700" cy="13161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7617437" y="956935"/>
            <a:ext cx="1178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Pet Mart 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17437" y="3279187"/>
            <a:ext cx="133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Pet Park</a:t>
            </a:r>
          </a:p>
        </p:txBody>
      </p:sp>
      <p:sp>
        <p:nvSpPr>
          <p:cNvPr id="10" name="Google Shape;743;p21">
            <a:extLst>
              <a:ext uri="{FF2B5EF4-FFF2-40B4-BE49-F238E27FC236}">
                <a16:creationId xmlns:a16="http://schemas.microsoft.com/office/drawing/2014/main" id="{19A69D08-3B18-4F77-BC7A-BCD00F0B338E}"/>
              </a:ext>
            </a:extLst>
          </p:cNvPr>
          <p:cNvSpPr txBox="1">
            <a:spLocks/>
          </p:cNvSpPr>
          <p:nvPr/>
        </p:nvSpPr>
        <p:spPr>
          <a:xfrm flipH="1">
            <a:off x="496725" y="32200"/>
            <a:ext cx="2679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ACE24-1D46-4639-B05A-316CBDB276BC}"/>
              </a:ext>
            </a:extLst>
          </p:cNvPr>
          <p:cNvSpPr txBox="1"/>
          <p:nvPr/>
        </p:nvSpPr>
        <p:spPr>
          <a:xfrm>
            <a:off x="7617437" y="4274311"/>
            <a:ext cx="1378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TTTM Crescent Mall, 101 </a:t>
            </a:r>
            <a:r>
              <a:rPr lang="en-US" sz="1000" dirty="0" err="1"/>
              <a:t>Tôn</a:t>
            </a:r>
            <a:r>
              <a:rPr lang="en-US" sz="1000" dirty="0"/>
              <a:t> </a:t>
            </a:r>
            <a:r>
              <a:rPr lang="en-US" sz="1000" dirty="0" err="1"/>
              <a:t>Dật</a:t>
            </a:r>
            <a:r>
              <a:rPr lang="en-US" sz="1000" dirty="0"/>
              <a:t> </a:t>
            </a:r>
            <a:r>
              <a:rPr lang="en-US" sz="1000" dirty="0" err="1"/>
              <a:t>Tiên</a:t>
            </a:r>
            <a:r>
              <a:rPr lang="en-US" sz="1000" dirty="0"/>
              <a:t>, </a:t>
            </a:r>
            <a:r>
              <a:rPr lang="en-US" sz="1000" dirty="0" err="1"/>
              <a:t>Quận</a:t>
            </a:r>
            <a:r>
              <a:rPr lang="en-US" sz="1000" dirty="0"/>
              <a:t> 7, TPHCM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9727E-73D4-427D-86FB-CF52BD1AC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5" y="1548454"/>
            <a:ext cx="3638384" cy="2046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60FA0-3A2B-4BE3-AC5F-4F4A489F15D5}"/>
              </a:ext>
            </a:extLst>
          </p:cNvPr>
          <p:cNvSpPr txBox="1"/>
          <p:nvPr/>
        </p:nvSpPr>
        <p:spPr>
          <a:xfrm>
            <a:off x="928468" y="3597353"/>
            <a:ext cx="2550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Bastet's Home Coffee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49700-E9FC-461F-94C9-F2F2413FA03F}"/>
              </a:ext>
            </a:extLst>
          </p:cNvPr>
          <p:cNvSpPr txBox="1"/>
          <p:nvPr/>
        </p:nvSpPr>
        <p:spPr>
          <a:xfrm>
            <a:off x="928468" y="3956296"/>
            <a:ext cx="242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00" dirty="0"/>
              <a:t>34 Trưng Nhị, Hà Đông, Hà Nội</a:t>
            </a:r>
            <a:endParaRPr lang="en-US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68A343-9B93-45AA-A33D-7339C11D4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759" y="243172"/>
            <a:ext cx="3142769" cy="2097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A55038-EE40-4E5C-BC9D-3E8708BB5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759" y="2660108"/>
            <a:ext cx="3142769" cy="21682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8EE206-19AD-4214-A1EA-2B6721762EF7}"/>
              </a:ext>
            </a:extLst>
          </p:cNvPr>
          <p:cNvSpPr txBox="1"/>
          <p:nvPr/>
        </p:nvSpPr>
        <p:spPr>
          <a:xfrm>
            <a:off x="7524445" y="1864313"/>
            <a:ext cx="1482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 </a:t>
            </a:r>
            <a:r>
              <a:rPr lang="en-US" sz="1000" dirty="0" err="1"/>
              <a:t>Đại</a:t>
            </a:r>
            <a:r>
              <a:rPr lang="en-US" sz="1000" dirty="0"/>
              <a:t> </a:t>
            </a:r>
            <a:r>
              <a:rPr lang="en-US" sz="1000" dirty="0" err="1"/>
              <a:t>Cồ</a:t>
            </a:r>
            <a:r>
              <a:rPr lang="en-US" sz="1000" dirty="0"/>
              <a:t> </a:t>
            </a:r>
            <a:r>
              <a:rPr lang="en-US" sz="1000" dirty="0" err="1"/>
              <a:t>Việt</a:t>
            </a:r>
            <a:r>
              <a:rPr lang="en-US" sz="1000" dirty="0"/>
              <a:t>, </a:t>
            </a:r>
            <a:r>
              <a:rPr lang="en-US" sz="1000" dirty="0" err="1"/>
              <a:t>Hà</a:t>
            </a:r>
            <a:r>
              <a:rPr lang="en-US" sz="1000" dirty="0"/>
              <a:t> </a:t>
            </a:r>
            <a:r>
              <a:rPr lang="en-US" sz="1000" dirty="0" err="1"/>
              <a:t>Nội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401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" grpId="0"/>
      <p:bldP spid="5" grpId="0"/>
      <p:bldP spid="11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3"/>
          <p:cNvSpPr txBox="1">
            <a:spLocks noGrp="1"/>
          </p:cNvSpPr>
          <p:nvPr>
            <p:ph type="ctrTitle" idx="4294967295"/>
          </p:nvPr>
        </p:nvSpPr>
        <p:spPr>
          <a:xfrm flipH="1">
            <a:off x="496725" y="0"/>
            <a:ext cx="267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Existing Systems</a:t>
            </a:r>
            <a:endParaRPr dirty="0"/>
          </a:p>
        </p:txBody>
      </p:sp>
      <p:sp>
        <p:nvSpPr>
          <p:cNvPr id="767" name="Google Shape;767;p23"/>
          <p:cNvSpPr/>
          <p:nvPr/>
        </p:nvSpPr>
        <p:spPr>
          <a:xfrm>
            <a:off x="470025" y="-336950"/>
            <a:ext cx="26700" cy="13161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3"/>
          <p:cNvSpPr txBox="1"/>
          <p:nvPr/>
        </p:nvSpPr>
        <p:spPr>
          <a:xfrm>
            <a:off x="655725" y="979100"/>
            <a:ext cx="26796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400"/>
              <a:buFont typeface="Barlow Condensed Medium"/>
              <a:buChar char="●"/>
            </a:pPr>
            <a:endParaRPr dirty="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774" name="Google Shape;77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776" name="Google Shape;7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896" y="3912942"/>
            <a:ext cx="218675" cy="2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671" y="4499926"/>
            <a:ext cx="249925" cy="2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113990" y="3841546"/>
            <a:ext cx="386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Have multiple kind of dogs.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Allow vote for dog.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0FF87-AED1-4E5A-B2E2-030E727E2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70" y="666012"/>
            <a:ext cx="4304491" cy="28850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5414F-A9C3-4A25-9494-E1F55A2CD57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71" y="666012"/>
            <a:ext cx="4304491" cy="28850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2FF7CE-3ECD-4ABA-9905-890F95337A36}"/>
              </a:ext>
            </a:extLst>
          </p:cNvPr>
          <p:cNvSpPr txBox="1"/>
          <p:nvPr/>
        </p:nvSpPr>
        <p:spPr>
          <a:xfrm>
            <a:off x="5113990" y="4507885"/>
            <a:ext cx="3864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/>
              <a:t>Complex in registration and approval.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>
                <a:effectLst/>
              </a:rPr>
              <a:t>Not popular in </a:t>
            </a:r>
            <a:r>
              <a:rPr lang="en-US" sz="1000" dirty="0" err="1">
                <a:effectLst/>
              </a:rPr>
              <a:t>VietNam</a:t>
            </a:r>
            <a:r>
              <a:rPr lang="en-US" sz="1000" dirty="0">
                <a:effectLst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/>
              <a:t>Serve only for dog</a:t>
            </a:r>
            <a:endParaRPr lang="en-US" sz="1000" dirty="0">
              <a:effectLst/>
            </a:endParaRPr>
          </a:p>
        </p:txBody>
      </p:sp>
      <p:pic>
        <p:nvPicPr>
          <p:cNvPr id="17" name="Google Shape;776;p23">
            <a:extLst>
              <a:ext uri="{FF2B5EF4-FFF2-40B4-BE49-F238E27FC236}">
                <a16:creationId xmlns:a16="http://schemas.microsoft.com/office/drawing/2014/main" id="{F5345917-C72F-4FA2-A28D-4E0E2A9F2E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68" y="3912941"/>
            <a:ext cx="218675" cy="2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81;p23">
            <a:extLst>
              <a:ext uri="{FF2B5EF4-FFF2-40B4-BE49-F238E27FC236}">
                <a16:creationId xmlns:a16="http://schemas.microsoft.com/office/drawing/2014/main" id="{5353D283-5298-4F61-924C-F47E41C795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00" y="4499925"/>
            <a:ext cx="249925" cy="2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30869-5E35-49CD-BFDF-707587C25424}"/>
              </a:ext>
            </a:extLst>
          </p:cNvPr>
          <p:cNvSpPr txBox="1"/>
          <p:nvPr/>
        </p:nvSpPr>
        <p:spPr>
          <a:xfrm>
            <a:off x="585528" y="3814142"/>
            <a:ext cx="386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Large number of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Popular in </a:t>
            </a:r>
            <a:r>
              <a:rPr lang="en-US" sz="1000" dirty="0" err="1"/>
              <a:t>VietNam</a:t>
            </a:r>
            <a:r>
              <a:rPr lang="en-US" sz="10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0904D1-ED00-4248-B074-15DE7996F00E}"/>
              </a:ext>
            </a:extLst>
          </p:cNvPr>
          <p:cNvSpPr txBox="1"/>
          <p:nvPr/>
        </p:nvSpPr>
        <p:spPr>
          <a:xfrm>
            <a:off x="585528" y="4424832"/>
            <a:ext cx="3864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Not a specialized system for pets.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5EAAD-D0C5-4564-AA76-AC25B9B91165}"/>
              </a:ext>
            </a:extLst>
          </p:cNvPr>
          <p:cNvSpPr txBox="1"/>
          <p:nvPr/>
        </p:nvSpPr>
        <p:spPr>
          <a:xfrm>
            <a:off x="6121125" y="3575317"/>
            <a:ext cx="1849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Thedogmates</a:t>
            </a:r>
            <a:r>
              <a:rPr lang="en-US" sz="800" dirty="0"/>
              <a:t>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1B6C17-9470-476C-AD04-F7090B276EAD}"/>
              </a:ext>
            </a:extLst>
          </p:cNvPr>
          <p:cNvSpPr txBox="1"/>
          <p:nvPr/>
        </p:nvSpPr>
        <p:spPr>
          <a:xfrm>
            <a:off x="1807887" y="3575317"/>
            <a:ext cx="1849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Facebook 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3"/>
          <p:cNvSpPr/>
          <p:nvPr/>
        </p:nvSpPr>
        <p:spPr>
          <a:xfrm>
            <a:off x="470025" y="-336950"/>
            <a:ext cx="26700" cy="13161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5D9C6-652D-464F-8923-7673FA98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" y="447710"/>
            <a:ext cx="4518600" cy="2263140"/>
          </a:xfrm>
          <a:prstGeom prst="rect">
            <a:avLst/>
          </a:prstGeom>
        </p:spPr>
      </p:pic>
      <p:sp>
        <p:nvSpPr>
          <p:cNvPr id="766" name="Google Shape;766;p23"/>
          <p:cNvSpPr txBox="1">
            <a:spLocks noGrp="1"/>
          </p:cNvSpPr>
          <p:nvPr>
            <p:ph type="ctrTitle" idx="4294967295"/>
          </p:nvPr>
        </p:nvSpPr>
        <p:spPr>
          <a:xfrm flipH="1">
            <a:off x="496725" y="0"/>
            <a:ext cx="267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Result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E96E8-12B9-4429-948B-1F9B81701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460" y="447710"/>
            <a:ext cx="4320540" cy="2385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84E256-2224-4A62-AC85-0383B9184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0" y="2554570"/>
            <a:ext cx="5101800" cy="2141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782D9F-FAD5-4144-9961-5420192B9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290" y="2540051"/>
            <a:ext cx="3992880" cy="220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03425-EB67-4A2C-A382-CE733FB40042}"/>
              </a:ext>
            </a:extLst>
          </p:cNvPr>
          <p:cNvSpPr txBox="1"/>
          <p:nvPr/>
        </p:nvSpPr>
        <p:spPr>
          <a:xfrm>
            <a:off x="2604300" y="1808010"/>
            <a:ext cx="147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Độ</a:t>
            </a:r>
            <a:r>
              <a:rPr lang="en-US" sz="1200" dirty="0"/>
              <a:t> </a:t>
            </a:r>
            <a:r>
              <a:rPr lang="en-US" sz="1200" dirty="0" err="1"/>
              <a:t>tuổi</a:t>
            </a:r>
            <a:r>
              <a:rPr lang="en-US" sz="1200" dirty="0"/>
              <a:t> </a:t>
            </a:r>
            <a:r>
              <a:rPr lang="en-US" sz="1200" dirty="0" err="1"/>
              <a:t>khảo</a:t>
            </a:r>
            <a:r>
              <a:rPr lang="en-US" sz="1200" dirty="0"/>
              <a:t> </a:t>
            </a:r>
            <a:r>
              <a:rPr lang="en-US" sz="1200" dirty="0" err="1"/>
              <a:t>sát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0CAA6C-380A-4724-AF4C-6846A50AC75D}"/>
              </a:ext>
            </a:extLst>
          </p:cNvPr>
          <p:cNvSpPr txBox="1"/>
          <p:nvPr/>
        </p:nvSpPr>
        <p:spPr>
          <a:xfrm>
            <a:off x="7457846" y="1808010"/>
            <a:ext cx="1315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Loài</a:t>
            </a:r>
            <a:r>
              <a:rPr lang="en-US" sz="1200" dirty="0"/>
              <a:t> </a:t>
            </a:r>
            <a:r>
              <a:rPr lang="en-US" sz="1200" dirty="0" err="1"/>
              <a:t>khảo</a:t>
            </a:r>
            <a:r>
              <a:rPr lang="en-US" sz="1200" dirty="0"/>
              <a:t> </a:t>
            </a:r>
            <a:r>
              <a:rPr lang="en-US" sz="1200" dirty="0" err="1"/>
              <a:t>sát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FF3621-CD0F-42EF-B269-8AE1F06A697C}"/>
              </a:ext>
            </a:extLst>
          </p:cNvPr>
          <p:cNvSpPr txBox="1"/>
          <p:nvPr/>
        </p:nvSpPr>
        <p:spPr>
          <a:xfrm>
            <a:off x="7457846" y="3923280"/>
            <a:ext cx="1604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Số</a:t>
            </a:r>
            <a:r>
              <a:rPr lang="en-US" sz="1200" dirty="0"/>
              <a:t> l</a:t>
            </a:r>
            <a:r>
              <a:rPr lang="vi-VN" sz="1200" dirty="0"/>
              <a:t>ư</a:t>
            </a:r>
            <a:r>
              <a:rPr lang="en-US" sz="1200" dirty="0" err="1"/>
              <a:t>ợng</a:t>
            </a:r>
            <a:r>
              <a:rPr lang="en-US" sz="1200" dirty="0"/>
              <a:t> </a:t>
            </a:r>
            <a:r>
              <a:rPr lang="en-US" sz="1200" dirty="0" err="1"/>
              <a:t>thú</a:t>
            </a:r>
            <a:r>
              <a:rPr lang="en-US" sz="1200" dirty="0"/>
              <a:t> c</a:t>
            </a:r>
            <a:r>
              <a:rPr lang="vi-VN" sz="1200" dirty="0"/>
              <a:t>ư</a:t>
            </a:r>
            <a:r>
              <a:rPr lang="en-US" sz="1200" dirty="0"/>
              <a:t>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BC421-C1F2-4158-8A8B-578FAB99486C}"/>
              </a:ext>
            </a:extLst>
          </p:cNvPr>
          <p:cNvSpPr txBox="1"/>
          <p:nvPr/>
        </p:nvSpPr>
        <p:spPr>
          <a:xfrm>
            <a:off x="2585417" y="3923280"/>
            <a:ext cx="218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Quan </a:t>
            </a:r>
            <a:r>
              <a:rPr lang="en-US" sz="1200" dirty="0" err="1"/>
              <a:t>điểm</a:t>
            </a:r>
            <a:r>
              <a:rPr lang="en-US" sz="1200" dirty="0"/>
              <a:t> </a:t>
            </a:r>
            <a:r>
              <a:rPr lang="en-US" sz="1200" dirty="0" err="1"/>
              <a:t>về</a:t>
            </a:r>
            <a:r>
              <a:rPr lang="en-US" sz="1200" dirty="0"/>
              <a:t> </a:t>
            </a:r>
            <a:r>
              <a:rPr lang="en-US" sz="1200" dirty="0" err="1"/>
              <a:t>ứng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</a:t>
            </a:r>
            <a:r>
              <a:rPr lang="en-US" sz="1200" dirty="0" err="1"/>
              <a:t>thú</a:t>
            </a:r>
            <a:r>
              <a:rPr lang="en-US" sz="1200" dirty="0"/>
              <a:t> c</a:t>
            </a:r>
            <a:r>
              <a:rPr lang="vi-VN" sz="1200" dirty="0"/>
              <a:t>ư</a:t>
            </a:r>
            <a:r>
              <a:rPr lang="en-US" sz="1200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50201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3"/>
          <p:cNvSpPr/>
          <p:nvPr/>
        </p:nvSpPr>
        <p:spPr>
          <a:xfrm>
            <a:off x="470025" y="-336950"/>
            <a:ext cx="26700" cy="1316100"/>
          </a:xfrm>
          <a:prstGeom prst="rect">
            <a:avLst/>
          </a:prstGeom>
          <a:solidFill>
            <a:srgbClr val="00A6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766" name="Google Shape;766;p23"/>
          <p:cNvSpPr txBox="1">
            <a:spLocks noGrp="1"/>
          </p:cNvSpPr>
          <p:nvPr>
            <p:ph type="ctrTitle" idx="4294967295"/>
          </p:nvPr>
        </p:nvSpPr>
        <p:spPr>
          <a:xfrm flipH="1">
            <a:off x="496725" y="0"/>
            <a:ext cx="267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Idea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D5FD6-B95F-4E0A-9CF6-99C11418A0AB}"/>
              </a:ext>
            </a:extLst>
          </p:cNvPr>
          <p:cNvSpPr txBox="1"/>
          <p:nvPr/>
        </p:nvSpPr>
        <p:spPr>
          <a:xfrm>
            <a:off x="470025" y="1306850"/>
            <a:ext cx="52853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Creating and managing user profile</a:t>
            </a:r>
          </a:p>
          <a:p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Creating and managing profile for pets</a:t>
            </a:r>
          </a:p>
          <a:p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Finding mate for pets</a:t>
            </a:r>
          </a:p>
          <a:p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Chatting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5"/>
          <p:cNvSpPr txBox="1">
            <a:spLocks noGrp="1"/>
          </p:cNvSpPr>
          <p:nvPr>
            <p:ph type="ctrTitle"/>
          </p:nvPr>
        </p:nvSpPr>
        <p:spPr>
          <a:xfrm>
            <a:off x="2508116" y="1310675"/>
            <a:ext cx="6635884" cy="12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2.  PROJECT MANAGEMENT</a:t>
            </a:r>
            <a:endParaRPr dirty="0"/>
          </a:p>
        </p:txBody>
      </p:sp>
      <p:sp>
        <p:nvSpPr>
          <p:cNvPr id="809" name="Google Shape;809;p25"/>
          <p:cNvSpPr/>
          <p:nvPr/>
        </p:nvSpPr>
        <p:spPr>
          <a:xfrm>
            <a:off x="3008200" y="2578475"/>
            <a:ext cx="6135900" cy="40200"/>
          </a:xfrm>
          <a:prstGeom prst="rect">
            <a:avLst/>
          </a:pr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y Creative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640</Words>
  <Application>Microsoft Office PowerPoint</Application>
  <PresentationFormat>On-screen Show (16:9)</PresentationFormat>
  <Paragraphs>189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Barlow Condensed</vt:lpstr>
      <vt:lpstr>Barlow Condensed SemiBold</vt:lpstr>
      <vt:lpstr>Fira Sans Extra Condensed Medium</vt:lpstr>
      <vt:lpstr>Pathway Gothic One</vt:lpstr>
      <vt:lpstr>Barlow Condensed Medium</vt:lpstr>
      <vt:lpstr>Arvo</vt:lpstr>
      <vt:lpstr>My Creative CV by slidesgo</vt:lpstr>
      <vt:lpstr>PET DATING</vt:lpstr>
      <vt:lpstr>PET DATING</vt:lpstr>
      <vt:lpstr>TABLE OF CONTENTS</vt:lpstr>
      <vt:lpstr>PROJECT OVERVIEW</vt:lpstr>
      <vt:lpstr>PowerPoint Presentation</vt:lpstr>
      <vt:lpstr>Existing Systems</vt:lpstr>
      <vt:lpstr>Survey Result</vt:lpstr>
      <vt:lpstr>The Idea</vt:lpstr>
      <vt:lpstr>2.  PROJECT MANAGEMENT</vt:lpstr>
      <vt:lpstr>PowerPoint Presentation</vt:lpstr>
      <vt:lpstr>PowerPoint Presentation</vt:lpstr>
      <vt:lpstr>Sprint</vt:lpstr>
      <vt:lpstr>Sprint</vt:lpstr>
      <vt:lpstr>PowerPoint Presentation</vt:lpstr>
      <vt:lpstr>Tools </vt:lpstr>
      <vt:lpstr>PowerPoint Presentation</vt:lpstr>
      <vt:lpstr>PowerPoint Presentation</vt:lpstr>
      <vt:lpstr>PowerPoint Presentation</vt:lpstr>
      <vt:lpstr>Risk Management</vt:lpstr>
      <vt:lpstr>3.  SOFTWARE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Non-functional Requirements</vt:lpstr>
      <vt:lpstr>4.  SOFTWARE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 SOFTWARE TESTING</vt:lpstr>
      <vt:lpstr>PowerPoint Presentation</vt:lpstr>
      <vt:lpstr>Testing Model</vt:lpstr>
      <vt:lpstr>Testing Stage</vt:lpstr>
      <vt:lpstr>PowerPoint Presentation</vt:lpstr>
      <vt:lpstr>System Test</vt:lpstr>
      <vt:lpstr>Acceptance Test</vt:lpstr>
      <vt:lpstr>PowerPoint Presentation</vt:lpstr>
      <vt:lpstr>6.  Demo &amp; QA</vt:lpstr>
      <vt:lpstr>THANKS &amp; BEST REGARDS!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DATING</dc:title>
  <dc:creator>DC</dc:creator>
  <cp:lastModifiedBy>Chinh Le</cp:lastModifiedBy>
  <cp:revision>73</cp:revision>
  <dcterms:modified xsi:type="dcterms:W3CDTF">2019-12-27T04:25:44Z</dcterms:modified>
</cp:coreProperties>
</file>